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7" r:id="rId10"/>
    <p:sldId id="269" r:id="rId11"/>
    <p:sldId id="270" r:id="rId12"/>
    <p:sldId id="274" r:id="rId13"/>
    <p:sldId id="271" r:id="rId14"/>
    <p:sldId id="275" r:id="rId15"/>
    <p:sldId id="285" r:id="rId16"/>
    <p:sldId id="279" r:id="rId17"/>
    <p:sldId id="280" r:id="rId18"/>
    <p:sldId id="281" r:id="rId19"/>
    <p:sldId id="283" r:id="rId20"/>
    <p:sldId id="282" r:id="rId21"/>
    <p:sldId id="286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3" r:id="rId36"/>
    <p:sldId id="305" r:id="rId37"/>
    <p:sldId id="306" r:id="rId38"/>
    <p:sldId id="308" r:id="rId39"/>
    <p:sldId id="309" r:id="rId40"/>
    <p:sldId id="310" r:id="rId41"/>
    <p:sldId id="313" r:id="rId42"/>
    <p:sldId id="314" r:id="rId43"/>
    <p:sldId id="315" r:id="rId44"/>
    <p:sldId id="316" r:id="rId45"/>
    <p:sldId id="318" r:id="rId46"/>
    <p:sldId id="319" r:id="rId47"/>
    <p:sldId id="320" r:id="rId48"/>
    <p:sldId id="317" r:id="rId49"/>
    <p:sldId id="321" r:id="rId50"/>
    <p:sldId id="322" r:id="rId51"/>
    <p:sldId id="323" r:id="rId52"/>
    <p:sldId id="324" r:id="rId53"/>
    <p:sldId id="326" r:id="rId54"/>
    <p:sldId id="325" r:id="rId55"/>
    <p:sldId id="327" r:id="rId56"/>
    <p:sldId id="330" r:id="rId57"/>
    <p:sldId id="329" r:id="rId58"/>
    <p:sldId id="328" r:id="rId59"/>
    <p:sldId id="332" r:id="rId60"/>
    <p:sldId id="333" r:id="rId61"/>
    <p:sldId id="334" r:id="rId62"/>
    <p:sldId id="335" r:id="rId63"/>
    <p:sldId id="336" r:id="rId64"/>
    <p:sldId id="338" r:id="rId65"/>
    <p:sldId id="339" r:id="rId66"/>
    <p:sldId id="340" r:id="rId67"/>
    <p:sldId id="341" r:id="rId68"/>
    <p:sldId id="342" r:id="rId69"/>
    <p:sldId id="343" r:id="rId70"/>
    <p:sldId id="345" r:id="rId71"/>
    <p:sldId id="350" r:id="rId72"/>
    <p:sldId id="353" r:id="rId73"/>
    <p:sldId id="351" r:id="rId74"/>
    <p:sldId id="352" r:id="rId75"/>
    <p:sldId id="354" r:id="rId76"/>
    <p:sldId id="357" r:id="rId77"/>
    <p:sldId id="359" r:id="rId78"/>
    <p:sldId id="360" r:id="rId79"/>
    <p:sldId id="361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2" r:id="rId89"/>
    <p:sldId id="373" r:id="rId90"/>
    <p:sldId id="374" r:id="rId91"/>
    <p:sldId id="377" r:id="rId92"/>
    <p:sldId id="375" r:id="rId93"/>
    <p:sldId id="376" r:id="rId94"/>
    <p:sldId id="378" r:id="rId95"/>
    <p:sldId id="379" r:id="rId96"/>
    <p:sldId id="385" r:id="rId97"/>
    <p:sldId id="386" r:id="rId98"/>
    <p:sldId id="387" r:id="rId99"/>
    <p:sldId id="388" r:id="rId100"/>
    <p:sldId id="389" r:id="rId101"/>
    <p:sldId id="390" r:id="rId102"/>
    <p:sldId id="391" r:id="rId103"/>
    <p:sldId id="392" r:id="rId104"/>
    <p:sldId id="393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pos="2976" userDrawn="1">
          <p15:clr>
            <a:srgbClr val="A4A3A4"/>
          </p15:clr>
        </p15:guide>
        <p15:guide id="3" pos="4704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orient="horz" pos="3312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4368" userDrawn="1">
          <p15:clr>
            <a:srgbClr val="A4A3A4"/>
          </p15:clr>
        </p15:guide>
        <p15:guide id="9" orient="horz" pos="1920" userDrawn="1">
          <p15:clr>
            <a:srgbClr val="A4A3A4"/>
          </p15:clr>
        </p15:guide>
        <p15:guide id="10" orient="horz" pos="2352" userDrawn="1">
          <p15:clr>
            <a:srgbClr val="A4A3A4"/>
          </p15:clr>
        </p15:guide>
        <p15:guide id="11" pos="6432" userDrawn="1">
          <p15:clr>
            <a:srgbClr val="A4A3A4"/>
          </p15:clr>
        </p15:guide>
        <p15:guide id="12" orient="horz" pos="20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Xiaolong" initials="WX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2A71"/>
    <a:srgbClr val="66D9EF"/>
    <a:srgbClr val="A6E32D"/>
    <a:srgbClr val="F09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5"/>
    <p:restoredTop sz="94660"/>
  </p:normalViewPr>
  <p:slideViewPr>
    <p:cSldViewPr snapToObjects="1">
      <p:cViewPr varScale="1">
        <p:scale>
          <a:sx n="209" d="100"/>
          <a:sy n="209" d="100"/>
        </p:scale>
        <p:origin x="688" y="184"/>
      </p:cViewPr>
      <p:guideLst>
        <p:guide orient="horz" pos="2640"/>
        <p:guide pos="2976"/>
        <p:guide pos="4704"/>
        <p:guide pos="384"/>
        <p:guide pos="288"/>
        <p:guide orient="horz" pos="3312"/>
        <p:guide pos="3840"/>
        <p:guide pos="4368"/>
        <p:guide orient="horz" pos="1920"/>
        <p:guide orient="horz" pos="2352"/>
        <p:guide pos="6432"/>
        <p:guide orient="horz" pos="2016"/>
      </p:guideLst>
    </p:cSldViewPr>
  </p:slideViewPr>
  <p:outlineViewPr>
    <p:cViewPr>
      <p:scale>
        <a:sx n="33" d="100"/>
        <a:sy n="33" d="100"/>
      </p:scale>
      <p:origin x="0" y="-10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46.15384615384613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46.15384615384603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44.44444444444433</c:v>
                </c:pt>
                <c:pt idx="1">
                  <c:v>11.11111111111111</c:v>
                </c:pt>
                <c:pt idx="2">
                  <c:v>44.44444444444433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44.44444444444439</c:v>
                </c:pt>
                <c:pt idx="1">
                  <c:v>11.11111111111111</c:v>
                </c:pt>
                <c:pt idx="2">
                  <c:v>44.44444444444439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46.15384615384609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400.0</c:v>
                </c:pt>
                <c:pt idx="1">
                  <c:v>900.0</c:v>
                </c:pt>
                <c:pt idx="2">
                  <c:v>2500.0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44.44444444444443</c:v>
                </c:pt>
                <c:pt idx="1">
                  <c:v>11.11111111111111</c:v>
                </c:pt>
                <c:pt idx="2">
                  <c:v>44.44444444444443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3.2E6</c:v>
                </c:pt>
                <c:pt idx="1">
                  <c:v>2.43E7</c:v>
                </c:pt>
                <c:pt idx="2">
                  <c:v>3.125E8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1.024E13</c:v>
                </c:pt>
                <c:pt idx="1">
                  <c:v>5.9049E14</c:v>
                </c:pt>
                <c:pt idx="2">
                  <c:v>9.765625E16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53.84615384615385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46.15384615384609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44.44444444444439</c:v>
                </c:pt>
                <c:pt idx="1">
                  <c:v>11.11111111111111</c:v>
                </c:pt>
                <c:pt idx="2">
                  <c:v>44.44444444444439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46.15384615384606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44.44444444444436</c:v>
                </c:pt>
                <c:pt idx="1">
                  <c:v>11.11111111111111</c:v>
                </c:pt>
                <c:pt idx="2">
                  <c:v>44.44444444444436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g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image" Target="../media/image31.emf"/><Relationship Id="rId2" Type="http://schemas.openxmlformats.org/officeDocument/2006/relationships/image" Target="../media/image3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E08F8-E3D0-6D45-BEF8-6A02F85D6DC8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41C42144-600E-7A4A-A576-18F5CA08C1C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Flexible Modelling</a:t>
          </a:r>
          <a:endParaRPr lang="en-US" dirty="0">
            <a:solidFill>
              <a:srgbClr val="F82A71"/>
            </a:solidFill>
          </a:endParaRPr>
        </a:p>
      </dgm:t>
    </dgm:pt>
    <dgm:pt modelId="{E931CEBC-F242-DF45-B0B7-96791EC10A59}" type="parTrans" cxnId="{79E0F176-95B4-4A49-AFC0-B60911F1EA4D}">
      <dgm:prSet/>
      <dgm:spPr/>
      <dgm:t>
        <a:bodyPr/>
        <a:lstStyle/>
        <a:p>
          <a:endParaRPr lang="en-US"/>
        </a:p>
      </dgm:t>
    </dgm:pt>
    <dgm:pt modelId="{716AA7A4-2466-8445-A9A7-8B636D678115}" type="sibTrans" cxnId="{79E0F176-95B4-4A49-AFC0-B60911F1EA4D}">
      <dgm:prSet/>
      <dgm:spPr/>
      <dgm:t>
        <a:bodyPr/>
        <a:lstStyle/>
        <a:p>
          <a:endParaRPr lang="en-US"/>
        </a:p>
      </dgm:t>
    </dgm:pt>
    <dgm:pt modelId="{2FC406B3-C344-0A40-924F-3032A0A4440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mtClean="0">
              <a:solidFill>
                <a:srgbClr val="F82A71"/>
              </a:solidFill>
            </a:rPr>
            <a:t>Powerful Tool for KDD</a:t>
          </a:r>
          <a:endParaRPr lang="en-US" dirty="0">
            <a:solidFill>
              <a:srgbClr val="F82A71"/>
            </a:solidFill>
          </a:endParaRPr>
        </a:p>
      </dgm:t>
    </dgm:pt>
    <dgm:pt modelId="{5DAF30B3-A497-004B-A51D-A8A2BB52FC5E}" type="parTrans" cxnId="{824A85A6-6DB5-4F42-B433-C4DAD213E80B}">
      <dgm:prSet/>
      <dgm:spPr/>
      <dgm:t>
        <a:bodyPr/>
        <a:lstStyle/>
        <a:p>
          <a:endParaRPr lang="en-US"/>
        </a:p>
      </dgm:t>
    </dgm:pt>
    <dgm:pt modelId="{5F1DF24E-1157-544D-9783-3C9DD4B0BDC9}" type="sibTrans" cxnId="{824A85A6-6DB5-4F42-B433-C4DAD213E80B}">
      <dgm:prSet/>
      <dgm:spPr/>
      <dgm:t>
        <a:bodyPr/>
        <a:lstStyle/>
        <a:p>
          <a:endParaRPr lang="en-US"/>
        </a:p>
      </dgm:t>
    </dgm:pt>
    <dgm:pt modelId="{DF957489-70FE-314D-A94A-18087AAE111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smtClean="0">
              <a:solidFill>
                <a:srgbClr val="F82A71"/>
              </a:solidFill>
            </a:rPr>
            <a:t>Efficient Optimization</a:t>
          </a:r>
          <a:endParaRPr lang="en-US" dirty="0">
            <a:solidFill>
              <a:srgbClr val="F82A71"/>
            </a:solidFill>
          </a:endParaRPr>
        </a:p>
      </dgm:t>
    </dgm:pt>
    <dgm:pt modelId="{03CA5E95-8A51-9542-B011-A49BF237A93F}" type="parTrans" cxnId="{179DE732-BB04-A04F-8FE6-59012495E988}">
      <dgm:prSet/>
      <dgm:spPr/>
      <dgm:t>
        <a:bodyPr/>
        <a:lstStyle/>
        <a:p>
          <a:endParaRPr lang="en-US"/>
        </a:p>
      </dgm:t>
    </dgm:pt>
    <dgm:pt modelId="{898479C8-F22B-3B44-A66D-9281C0E47C76}" type="sibTrans" cxnId="{179DE732-BB04-A04F-8FE6-59012495E988}">
      <dgm:prSet/>
      <dgm:spPr/>
      <dgm:t>
        <a:bodyPr/>
        <a:lstStyle/>
        <a:p>
          <a:endParaRPr lang="en-US"/>
        </a:p>
      </dgm:t>
    </dgm:pt>
    <dgm:pt modelId="{B60224F5-1A77-9C4F-85E7-DD5F0854C57A}" type="pres">
      <dgm:prSet presAssocID="{58BE08F8-E3D0-6D45-BEF8-6A02F85D6DC8}" presName="linearFlow" presStyleCnt="0">
        <dgm:presLayoutVars>
          <dgm:dir/>
          <dgm:resizeHandles val="exact"/>
        </dgm:presLayoutVars>
      </dgm:prSet>
      <dgm:spPr/>
    </dgm:pt>
    <dgm:pt modelId="{CD40EB6B-5AB3-0C4E-B8CC-BC28C5738C08}" type="pres">
      <dgm:prSet presAssocID="{41C42144-600E-7A4A-A576-18F5CA08C1CF}" presName="composite" presStyleCnt="0"/>
      <dgm:spPr/>
    </dgm:pt>
    <dgm:pt modelId="{F9E021EA-9693-D343-88A5-1D6D15E52345}" type="pres">
      <dgm:prSet presAssocID="{41C42144-600E-7A4A-A576-18F5CA08C1C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2BA58D-DAD0-6D45-8D71-FB82156EA712}" type="pres">
      <dgm:prSet presAssocID="{41C42144-600E-7A4A-A576-18F5CA08C1C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0358-8FF5-2B4F-8B5C-C38106AA7730}" type="pres">
      <dgm:prSet presAssocID="{716AA7A4-2466-8445-A9A7-8B636D678115}" presName="spacing" presStyleCnt="0"/>
      <dgm:spPr/>
    </dgm:pt>
    <dgm:pt modelId="{529F5859-D08C-0A4C-B526-0CAFD6939F39}" type="pres">
      <dgm:prSet presAssocID="{2FC406B3-C344-0A40-924F-3032A0A44408}" presName="composite" presStyleCnt="0"/>
      <dgm:spPr/>
    </dgm:pt>
    <dgm:pt modelId="{7830E3F8-A682-B24C-B386-133EA21B8E47}" type="pres">
      <dgm:prSet presAssocID="{2FC406B3-C344-0A40-924F-3032A0A4440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584FAD-4579-ED49-92A2-2CFD22956AE6}" type="pres">
      <dgm:prSet presAssocID="{2FC406B3-C344-0A40-924F-3032A0A4440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EC873-7462-B247-BCB0-313E70FC40B3}" type="pres">
      <dgm:prSet presAssocID="{5F1DF24E-1157-544D-9783-3C9DD4B0BDC9}" presName="spacing" presStyleCnt="0"/>
      <dgm:spPr/>
    </dgm:pt>
    <dgm:pt modelId="{55390C95-D68F-C647-86DB-FF961813B835}" type="pres">
      <dgm:prSet presAssocID="{DF957489-70FE-314D-A94A-18087AAE1118}" presName="composite" presStyleCnt="0"/>
      <dgm:spPr/>
    </dgm:pt>
    <dgm:pt modelId="{0E3DD59B-770B-1A48-8202-A58AACB441C4}" type="pres">
      <dgm:prSet presAssocID="{DF957489-70FE-314D-A94A-18087AAE111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0E8C2F-0B82-2342-B78B-CC817F669EC8}" type="pres">
      <dgm:prSet presAssocID="{DF957489-70FE-314D-A94A-18087AAE111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401FE4-DA4B-3C49-99C1-A43597DB912E}" type="presOf" srcId="{DF957489-70FE-314D-A94A-18087AAE1118}" destId="{880E8C2F-0B82-2342-B78B-CC817F669EC8}" srcOrd="0" destOrd="0" presId="urn:microsoft.com/office/officeart/2005/8/layout/vList3"/>
    <dgm:cxn modelId="{824A85A6-6DB5-4F42-B433-C4DAD213E80B}" srcId="{58BE08F8-E3D0-6D45-BEF8-6A02F85D6DC8}" destId="{2FC406B3-C344-0A40-924F-3032A0A44408}" srcOrd="1" destOrd="0" parTransId="{5DAF30B3-A497-004B-A51D-A8A2BB52FC5E}" sibTransId="{5F1DF24E-1157-544D-9783-3C9DD4B0BDC9}"/>
    <dgm:cxn modelId="{98B5BF7D-E3AE-CD4F-B136-1D4C7492F56E}" type="presOf" srcId="{2FC406B3-C344-0A40-924F-3032A0A44408}" destId="{C7584FAD-4579-ED49-92A2-2CFD22956AE6}" srcOrd="0" destOrd="0" presId="urn:microsoft.com/office/officeart/2005/8/layout/vList3"/>
    <dgm:cxn modelId="{1C5628F6-29AE-0D43-835B-B8EAE3AB5813}" type="presOf" srcId="{58BE08F8-E3D0-6D45-BEF8-6A02F85D6DC8}" destId="{B60224F5-1A77-9C4F-85E7-DD5F0854C57A}" srcOrd="0" destOrd="0" presId="urn:microsoft.com/office/officeart/2005/8/layout/vList3"/>
    <dgm:cxn modelId="{179DE732-BB04-A04F-8FE6-59012495E988}" srcId="{58BE08F8-E3D0-6D45-BEF8-6A02F85D6DC8}" destId="{DF957489-70FE-314D-A94A-18087AAE1118}" srcOrd="2" destOrd="0" parTransId="{03CA5E95-8A51-9542-B011-A49BF237A93F}" sibTransId="{898479C8-F22B-3B44-A66D-9281C0E47C76}"/>
    <dgm:cxn modelId="{79E0F176-95B4-4A49-AFC0-B60911F1EA4D}" srcId="{58BE08F8-E3D0-6D45-BEF8-6A02F85D6DC8}" destId="{41C42144-600E-7A4A-A576-18F5CA08C1CF}" srcOrd="0" destOrd="0" parTransId="{E931CEBC-F242-DF45-B0B7-96791EC10A59}" sibTransId="{716AA7A4-2466-8445-A9A7-8B636D678115}"/>
    <dgm:cxn modelId="{FCACEE53-437E-A549-96A1-C2C8B1AC9533}" type="presOf" srcId="{41C42144-600E-7A4A-A576-18F5CA08C1CF}" destId="{702BA58D-DAD0-6D45-8D71-FB82156EA712}" srcOrd="0" destOrd="0" presId="urn:microsoft.com/office/officeart/2005/8/layout/vList3"/>
    <dgm:cxn modelId="{E8295C22-908B-1E4A-A71C-E3E7E2D484E5}" type="presParOf" srcId="{B60224F5-1A77-9C4F-85E7-DD5F0854C57A}" destId="{CD40EB6B-5AB3-0C4E-B8CC-BC28C5738C08}" srcOrd="0" destOrd="0" presId="urn:microsoft.com/office/officeart/2005/8/layout/vList3"/>
    <dgm:cxn modelId="{82D81620-C422-DE4F-8135-D1F43FBF31BD}" type="presParOf" srcId="{CD40EB6B-5AB3-0C4E-B8CC-BC28C5738C08}" destId="{F9E021EA-9693-D343-88A5-1D6D15E52345}" srcOrd="0" destOrd="0" presId="urn:microsoft.com/office/officeart/2005/8/layout/vList3"/>
    <dgm:cxn modelId="{D1A17C1A-0E97-8844-90DE-2830F7B3AB37}" type="presParOf" srcId="{CD40EB6B-5AB3-0C4E-B8CC-BC28C5738C08}" destId="{702BA58D-DAD0-6D45-8D71-FB82156EA712}" srcOrd="1" destOrd="0" presId="urn:microsoft.com/office/officeart/2005/8/layout/vList3"/>
    <dgm:cxn modelId="{435E5324-393B-2E48-94EB-DEE46AFAC2F1}" type="presParOf" srcId="{B60224F5-1A77-9C4F-85E7-DD5F0854C57A}" destId="{1CAA0358-8FF5-2B4F-8B5C-C38106AA7730}" srcOrd="1" destOrd="0" presId="urn:microsoft.com/office/officeart/2005/8/layout/vList3"/>
    <dgm:cxn modelId="{B67872E3-E1E3-AA4C-BA54-CD45F9572B3E}" type="presParOf" srcId="{B60224F5-1A77-9C4F-85E7-DD5F0854C57A}" destId="{529F5859-D08C-0A4C-B526-0CAFD6939F39}" srcOrd="2" destOrd="0" presId="urn:microsoft.com/office/officeart/2005/8/layout/vList3"/>
    <dgm:cxn modelId="{D807BD39-3511-CB40-BFF5-A18482388E5A}" type="presParOf" srcId="{529F5859-D08C-0A4C-B526-0CAFD6939F39}" destId="{7830E3F8-A682-B24C-B386-133EA21B8E47}" srcOrd="0" destOrd="0" presId="urn:microsoft.com/office/officeart/2005/8/layout/vList3"/>
    <dgm:cxn modelId="{489F0A40-4461-1E48-8902-3C1443CD4476}" type="presParOf" srcId="{529F5859-D08C-0A4C-B526-0CAFD6939F39}" destId="{C7584FAD-4579-ED49-92A2-2CFD22956AE6}" srcOrd="1" destOrd="0" presId="urn:microsoft.com/office/officeart/2005/8/layout/vList3"/>
    <dgm:cxn modelId="{17038756-46AE-7844-BCAE-2ADF3E1B119B}" type="presParOf" srcId="{B60224F5-1A77-9C4F-85E7-DD5F0854C57A}" destId="{EB9EC873-7462-B247-BCB0-313E70FC40B3}" srcOrd="3" destOrd="0" presId="urn:microsoft.com/office/officeart/2005/8/layout/vList3"/>
    <dgm:cxn modelId="{3AAE5E8B-CD97-7948-8CD4-EE6003EDD7D1}" type="presParOf" srcId="{B60224F5-1A77-9C4F-85E7-DD5F0854C57A}" destId="{55390C95-D68F-C647-86DB-FF961813B835}" srcOrd="4" destOrd="0" presId="urn:microsoft.com/office/officeart/2005/8/layout/vList3"/>
    <dgm:cxn modelId="{2122CF95-915A-4D4F-93A5-1B03E6FB9F79}" type="presParOf" srcId="{55390C95-D68F-C647-86DB-FF961813B835}" destId="{0E3DD59B-770B-1A48-8202-A58AACB441C4}" srcOrd="0" destOrd="0" presId="urn:microsoft.com/office/officeart/2005/8/layout/vList3"/>
    <dgm:cxn modelId="{41D5483D-708D-BF46-A628-B9009B3E65B1}" type="presParOf" srcId="{55390C95-D68F-C647-86DB-FF961813B835}" destId="{880E8C2F-0B82-2342-B78B-CC817F669E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Citation LDA: Understanding Evolution of Research Themes</a:t>
          </a:r>
          <a:endParaRPr lang="en-US" dirty="0">
            <a:solidFill>
              <a:srgbClr val="F82A71"/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327E3DBE-7939-634A-9D67-6063F488C165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80666E01-8B4D-BC47-9CE8-1548144A0EED}" type="presOf" srcId="{E31119C9-1B28-2141-A856-DF45FCF2E858}" destId="{E84E48CE-0D82-D444-A141-4F90FD6C6E53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05F48F18-57BC-594D-9C48-A8D268D781EC}" type="presOf" srcId="{54D51C02-59A7-4D40-881D-E5ECC0FC5F38}" destId="{272E8AFC-45EF-7E4C-A665-86F929D7B228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B61707FF-3F35-DF49-8976-C28624DE4E89}" type="presOf" srcId="{83D48B69-8CA7-3844-A9F4-5562B67EC430}" destId="{F7C4A7AE-BF98-D546-80A3-1FC283499A4C}" srcOrd="0" destOrd="0" presId="urn:microsoft.com/office/officeart/2008/layout/VerticalCurvedList"/>
    <dgm:cxn modelId="{B6725B67-B5CA-AC48-B1C9-759DD6911669}" type="presOf" srcId="{52020197-4E11-964F-89D3-CC0AF6C4E512}" destId="{B4F94595-D5E8-B04F-B974-F05A4C4E4D43}" srcOrd="0" destOrd="0" presId="urn:microsoft.com/office/officeart/2008/layout/VerticalCurvedList"/>
    <dgm:cxn modelId="{3715C1DF-239E-FC48-A76A-1B4C67E4C76D}" type="presOf" srcId="{CA44A491-F017-6C45-B020-550666E133FF}" destId="{74363B2D-AFB5-6842-9B4C-9919CF06E0E4}" srcOrd="0" destOrd="0" presId="urn:microsoft.com/office/officeart/2008/layout/VerticalCurvedList"/>
    <dgm:cxn modelId="{829846DC-101A-7040-9B0D-6ED53E8BA1E2}" type="presParOf" srcId="{E84E48CE-0D82-D444-A141-4F90FD6C6E53}" destId="{6552FBB9-91BC-5F47-90DC-AB593DCE2DF2}" srcOrd="0" destOrd="0" presId="urn:microsoft.com/office/officeart/2008/layout/VerticalCurvedList"/>
    <dgm:cxn modelId="{0925BD7B-D989-884F-B877-F5979C20B69A}" type="presParOf" srcId="{6552FBB9-91BC-5F47-90DC-AB593DCE2DF2}" destId="{84E88AC6-3010-D043-9870-4CBFB36F9FBD}" srcOrd="0" destOrd="0" presId="urn:microsoft.com/office/officeart/2008/layout/VerticalCurvedList"/>
    <dgm:cxn modelId="{328F4AF0-3719-4640-8B51-E1661C48493C}" type="presParOf" srcId="{84E88AC6-3010-D043-9870-4CBFB36F9FBD}" destId="{1027DBD0-E05C-394B-844E-9B0550086344}" srcOrd="0" destOrd="0" presId="urn:microsoft.com/office/officeart/2008/layout/VerticalCurvedList"/>
    <dgm:cxn modelId="{05D9496D-AD9F-4147-814B-6C4098E5E2A8}" type="presParOf" srcId="{84E88AC6-3010-D043-9870-4CBFB36F9FBD}" destId="{272E8AFC-45EF-7E4C-A665-86F929D7B228}" srcOrd="1" destOrd="0" presId="urn:microsoft.com/office/officeart/2008/layout/VerticalCurvedList"/>
    <dgm:cxn modelId="{A995D99A-17D3-154B-9C29-7789E0A37DE8}" type="presParOf" srcId="{84E88AC6-3010-D043-9870-4CBFB36F9FBD}" destId="{66F10DFE-4773-2C4D-AA3D-0663027213AC}" srcOrd="2" destOrd="0" presId="urn:microsoft.com/office/officeart/2008/layout/VerticalCurvedList"/>
    <dgm:cxn modelId="{62647E43-7F62-5F47-AA49-C7E7F824CF65}" type="presParOf" srcId="{84E88AC6-3010-D043-9870-4CBFB36F9FBD}" destId="{53C82B77-B79E-A946-A177-627F7AE10899}" srcOrd="3" destOrd="0" presId="urn:microsoft.com/office/officeart/2008/layout/VerticalCurvedList"/>
    <dgm:cxn modelId="{14DBDB28-8906-3146-AA7A-2641C86E4D06}" type="presParOf" srcId="{6552FBB9-91BC-5F47-90DC-AB593DCE2DF2}" destId="{46C1EB43-51E4-6E4A-9745-DB03CB9518C0}" srcOrd="1" destOrd="0" presId="urn:microsoft.com/office/officeart/2008/layout/VerticalCurvedList"/>
    <dgm:cxn modelId="{60AF8506-AE8A-6747-89F5-9972C25E8951}" type="presParOf" srcId="{6552FBB9-91BC-5F47-90DC-AB593DCE2DF2}" destId="{ADD2A538-CA33-1B49-9CA7-755E65FDE163}" srcOrd="2" destOrd="0" presId="urn:microsoft.com/office/officeart/2008/layout/VerticalCurvedList"/>
    <dgm:cxn modelId="{8FD4E9D4-15AA-5E45-85A3-50D48BE07057}" type="presParOf" srcId="{ADD2A538-CA33-1B49-9CA7-755E65FDE163}" destId="{FEBAE8D1-858D-EA46-B669-62DF8F0B48BD}" srcOrd="0" destOrd="0" presId="urn:microsoft.com/office/officeart/2008/layout/VerticalCurvedList"/>
    <dgm:cxn modelId="{AFDE155A-1081-A845-B2E1-67617A3180B5}" type="presParOf" srcId="{6552FBB9-91BC-5F47-90DC-AB593DCE2DF2}" destId="{74363B2D-AFB5-6842-9B4C-9919CF06E0E4}" srcOrd="3" destOrd="0" presId="urn:microsoft.com/office/officeart/2008/layout/VerticalCurvedList"/>
    <dgm:cxn modelId="{ACA87FC5-ECC7-B24A-B4AE-A5ADFED2F1C9}" type="presParOf" srcId="{6552FBB9-91BC-5F47-90DC-AB593DCE2DF2}" destId="{CD40E873-995A-3946-95AB-6CB44D06A2B0}" srcOrd="4" destOrd="0" presId="urn:microsoft.com/office/officeart/2008/layout/VerticalCurvedList"/>
    <dgm:cxn modelId="{FDDBF50C-5A0B-554E-8BE2-D3E6C90D0C69}" type="presParOf" srcId="{CD40E873-995A-3946-95AB-6CB44D06A2B0}" destId="{76892386-A572-584B-8E74-8DEEDD75DD93}" srcOrd="0" destOrd="0" presId="urn:microsoft.com/office/officeart/2008/layout/VerticalCurvedList"/>
    <dgm:cxn modelId="{CF9D269F-7BFE-B741-9533-CE0813ABF0AE}" type="presParOf" srcId="{6552FBB9-91BC-5F47-90DC-AB593DCE2DF2}" destId="{B4F94595-D5E8-B04F-B974-F05A4C4E4D43}" srcOrd="5" destOrd="0" presId="urn:microsoft.com/office/officeart/2008/layout/VerticalCurvedList"/>
    <dgm:cxn modelId="{F3FAA94C-8096-5F42-BFD4-F00FBFB9DC85}" type="presParOf" srcId="{6552FBB9-91BC-5F47-90DC-AB593DCE2DF2}" destId="{9FFC1D08-1866-F249-82B3-E1BDFD0B1042}" srcOrd="6" destOrd="0" presId="urn:microsoft.com/office/officeart/2008/layout/VerticalCurvedList"/>
    <dgm:cxn modelId="{F9150B81-9846-DE4A-A28A-0E17D1B5CAC9}" type="presParOf" srcId="{9FFC1D08-1866-F249-82B3-E1BDFD0B1042}" destId="{E4A31823-6513-3543-928B-85910B8EA19E}" srcOrd="0" destOrd="0" presId="urn:microsoft.com/office/officeart/2008/layout/VerticalCurvedList"/>
    <dgm:cxn modelId="{A5C5601F-3545-A045-8CA1-DDA75091A169}" type="presParOf" srcId="{6552FBB9-91BC-5F47-90DC-AB593DCE2DF2}" destId="{F7C4A7AE-BF98-D546-80A3-1FC283499A4C}" srcOrd="7" destOrd="0" presId="urn:microsoft.com/office/officeart/2008/layout/VerticalCurvedList"/>
    <dgm:cxn modelId="{00E1673B-8AF1-D34C-AB3A-6076E950DCD3}" type="presParOf" srcId="{6552FBB9-91BC-5F47-90DC-AB593DCE2DF2}" destId="{1A18D378-BA9E-434D-89AB-6FDD09A8F025}" srcOrd="8" destOrd="0" presId="urn:microsoft.com/office/officeart/2008/layout/VerticalCurvedList"/>
    <dgm:cxn modelId="{401BDB02-5324-334D-8FCF-3B7028882F45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rgbClr val="FF0000"/>
              </a:solidFill>
            </a:rPr>
            <a:t>Thurstonian</a:t>
          </a:r>
          <a:r>
            <a:rPr lang="en-US" dirty="0" smtClean="0">
              <a:solidFill>
                <a:srgbClr val="FF0000"/>
              </a:solidFill>
            </a:rPr>
            <a:t> Pairwise Preference</a:t>
          </a:r>
          <a:endParaRPr lang="en-US" dirty="0">
            <a:solidFill>
              <a:srgbClr val="FF0000"/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169EB1CB-6AFA-F54E-B55E-AAA394A38ADE}" type="presOf" srcId="{54D51C02-59A7-4D40-881D-E5ECC0FC5F38}" destId="{272E8AFC-45EF-7E4C-A665-86F929D7B228}" srcOrd="0" destOrd="0" presId="urn:microsoft.com/office/officeart/2008/layout/VerticalCurvedList"/>
    <dgm:cxn modelId="{B87F13F1-BD4F-D34A-9DFC-33991D61169A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72EF1A45-2AD4-6C4D-B957-4C0AD69662DB}" type="presOf" srcId="{E31119C9-1B28-2141-A856-DF45FCF2E858}" destId="{E84E48CE-0D82-D444-A141-4F90FD6C6E53}" srcOrd="0" destOrd="0" presId="urn:microsoft.com/office/officeart/2008/layout/VerticalCurvedList"/>
    <dgm:cxn modelId="{6921BCA5-945A-7744-998D-A7615D351D60}" type="presOf" srcId="{83D48B69-8CA7-3844-A9F4-5562B67EC430}" destId="{F7C4A7AE-BF98-D546-80A3-1FC283499A4C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A3DADAFB-D1CD-3A44-961C-081497B2F945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B53D44-E10E-7F4D-9141-F4ABB07EE44E}" type="presOf" srcId="{CA44A491-F017-6C45-B020-550666E133FF}" destId="{74363B2D-AFB5-6842-9B4C-9919CF06E0E4}" srcOrd="0" destOrd="0" presId="urn:microsoft.com/office/officeart/2008/layout/VerticalCurvedList"/>
    <dgm:cxn modelId="{66ED5BD0-BE49-FF45-8769-02DC1B28BE60}" type="presParOf" srcId="{E84E48CE-0D82-D444-A141-4F90FD6C6E53}" destId="{6552FBB9-91BC-5F47-90DC-AB593DCE2DF2}" srcOrd="0" destOrd="0" presId="urn:microsoft.com/office/officeart/2008/layout/VerticalCurvedList"/>
    <dgm:cxn modelId="{F4ACC91F-F5B7-5F4D-AB94-EC36E1095311}" type="presParOf" srcId="{6552FBB9-91BC-5F47-90DC-AB593DCE2DF2}" destId="{84E88AC6-3010-D043-9870-4CBFB36F9FBD}" srcOrd="0" destOrd="0" presId="urn:microsoft.com/office/officeart/2008/layout/VerticalCurvedList"/>
    <dgm:cxn modelId="{A65BA425-24C3-8647-AD62-7EF39272D122}" type="presParOf" srcId="{84E88AC6-3010-D043-9870-4CBFB36F9FBD}" destId="{1027DBD0-E05C-394B-844E-9B0550086344}" srcOrd="0" destOrd="0" presId="urn:microsoft.com/office/officeart/2008/layout/VerticalCurvedList"/>
    <dgm:cxn modelId="{80971200-46FA-924B-BC28-692406B62B9B}" type="presParOf" srcId="{84E88AC6-3010-D043-9870-4CBFB36F9FBD}" destId="{272E8AFC-45EF-7E4C-A665-86F929D7B228}" srcOrd="1" destOrd="0" presId="urn:microsoft.com/office/officeart/2008/layout/VerticalCurvedList"/>
    <dgm:cxn modelId="{AF85CE28-6291-1E44-8E14-03BBBE088B31}" type="presParOf" srcId="{84E88AC6-3010-D043-9870-4CBFB36F9FBD}" destId="{66F10DFE-4773-2C4D-AA3D-0663027213AC}" srcOrd="2" destOrd="0" presId="urn:microsoft.com/office/officeart/2008/layout/VerticalCurvedList"/>
    <dgm:cxn modelId="{D1FB9837-CD18-C248-B468-BDF4F62AA213}" type="presParOf" srcId="{84E88AC6-3010-D043-9870-4CBFB36F9FBD}" destId="{53C82B77-B79E-A946-A177-627F7AE10899}" srcOrd="3" destOrd="0" presId="urn:microsoft.com/office/officeart/2008/layout/VerticalCurvedList"/>
    <dgm:cxn modelId="{7D893837-B610-C742-B5CD-5EFB40C1C82D}" type="presParOf" srcId="{6552FBB9-91BC-5F47-90DC-AB593DCE2DF2}" destId="{46C1EB43-51E4-6E4A-9745-DB03CB9518C0}" srcOrd="1" destOrd="0" presId="urn:microsoft.com/office/officeart/2008/layout/VerticalCurvedList"/>
    <dgm:cxn modelId="{42BFF5E1-1491-2445-8E55-80C64747E575}" type="presParOf" srcId="{6552FBB9-91BC-5F47-90DC-AB593DCE2DF2}" destId="{ADD2A538-CA33-1B49-9CA7-755E65FDE163}" srcOrd="2" destOrd="0" presId="urn:microsoft.com/office/officeart/2008/layout/VerticalCurvedList"/>
    <dgm:cxn modelId="{CA58439F-E494-2C45-AEEC-EEDF193F0C16}" type="presParOf" srcId="{ADD2A538-CA33-1B49-9CA7-755E65FDE163}" destId="{FEBAE8D1-858D-EA46-B669-62DF8F0B48BD}" srcOrd="0" destOrd="0" presId="urn:microsoft.com/office/officeart/2008/layout/VerticalCurvedList"/>
    <dgm:cxn modelId="{E18EFF95-9434-7649-A079-C6253029E7E6}" type="presParOf" srcId="{6552FBB9-91BC-5F47-90DC-AB593DCE2DF2}" destId="{74363B2D-AFB5-6842-9B4C-9919CF06E0E4}" srcOrd="3" destOrd="0" presId="urn:microsoft.com/office/officeart/2008/layout/VerticalCurvedList"/>
    <dgm:cxn modelId="{69A143F8-F5C8-A746-AF78-047F3AE41B0B}" type="presParOf" srcId="{6552FBB9-91BC-5F47-90DC-AB593DCE2DF2}" destId="{CD40E873-995A-3946-95AB-6CB44D06A2B0}" srcOrd="4" destOrd="0" presId="urn:microsoft.com/office/officeart/2008/layout/VerticalCurvedList"/>
    <dgm:cxn modelId="{030E4DD5-C3E7-5D44-A682-3BF10AB9A688}" type="presParOf" srcId="{CD40E873-995A-3946-95AB-6CB44D06A2B0}" destId="{76892386-A572-584B-8E74-8DEEDD75DD93}" srcOrd="0" destOrd="0" presId="urn:microsoft.com/office/officeart/2008/layout/VerticalCurvedList"/>
    <dgm:cxn modelId="{C3A0FA3E-2B3A-6740-B4EC-87497A1D4640}" type="presParOf" srcId="{6552FBB9-91BC-5F47-90DC-AB593DCE2DF2}" destId="{B4F94595-D5E8-B04F-B974-F05A4C4E4D43}" srcOrd="5" destOrd="0" presId="urn:microsoft.com/office/officeart/2008/layout/VerticalCurvedList"/>
    <dgm:cxn modelId="{A49A8039-F08C-2C4B-BD62-AFA8CE2AB450}" type="presParOf" srcId="{6552FBB9-91BC-5F47-90DC-AB593DCE2DF2}" destId="{9FFC1D08-1866-F249-82B3-E1BDFD0B1042}" srcOrd="6" destOrd="0" presId="urn:microsoft.com/office/officeart/2008/layout/VerticalCurvedList"/>
    <dgm:cxn modelId="{F4F0B674-8AD3-7C4C-9C14-3C5873F5615B}" type="presParOf" srcId="{9FFC1D08-1866-F249-82B3-E1BDFD0B1042}" destId="{E4A31823-6513-3543-928B-85910B8EA19E}" srcOrd="0" destOrd="0" presId="urn:microsoft.com/office/officeart/2008/layout/VerticalCurvedList"/>
    <dgm:cxn modelId="{0270C8E4-BC45-014C-AD2D-697A3915DA3A}" type="presParOf" srcId="{6552FBB9-91BC-5F47-90DC-AB593DCE2DF2}" destId="{F7C4A7AE-BF98-D546-80A3-1FC283499A4C}" srcOrd="7" destOrd="0" presId="urn:microsoft.com/office/officeart/2008/layout/VerticalCurvedList"/>
    <dgm:cxn modelId="{D25DA471-F69C-0E42-AA1F-E9088019B06C}" type="presParOf" srcId="{6552FBB9-91BC-5F47-90DC-AB593DCE2DF2}" destId="{1A18D378-BA9E-434D-89AB-6FDD09A8F025}" srcOrd="8" destOrd="0" presId="urn:microsoft.com/office/officeart/2008/layout/VerticalCurvedList"/>
    <dgm:cxn modelId="{03C1E78D-7598-C444-B21E-67C8CB80F54B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53F883-A896-944E-AFBB-B540E4A89E3F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BF23FE4E-4CB4-5E49-9BCC-2C15E4A61802}">
      <dgm:prSet phldrT="[Text]" custT="1"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a </a:t>
          </a:r>
          <a:r>
            <a:rPr lang="en-US" sz="2400" i="1" dirty="0" smtClean="0">
              <a:solidFill>
                <a:srgbClr val="F82A71"/>
              </a:solidFill>
            </a:rPr>
            <a:t>Complicated</a:t>
          </a:r>
          <a:r>
            <a:rPr lang="en-US" sz="2400" dirty="0" smtClean="0">
              <a:solidFill>
                <a:srgbClr val="F82A71"/>
              </a:solidFill>
            </a:rPr>
            <a:t> </a:t>
          </a:r>
          <a:r>
            <a:rPr lang="en-US" sz="2000" dirty="0" smtClean="0">
              <a:solidFill>
                <a:schemeClr val="bg1"/>
              </a:solidFill>
            </a:rPr>
            <a:t>Problem </a:t>
          </a:r>
          <a:endParaRPr lang="en-US" sz="2000" dirty="0">
            <a:solidFill>
              <a:schemeClr val="bg1"/>
            </a:solidFill>
          </a:endParaRPr>
        </a:p>
      </dgm:t>
    </dgm:pt>
    <dgm:pt modelId="{346B5F83-CAB1-0942-A999-294818F52E82}" type="parTrans" cxnId="{BA27B0E1-E305-8044-BADB-21128266D4AC}">
      <dgm:prSet/>
      <dgm:spPr/>
      <dgm:t>
        <a:bodyPr/>
        <a:lstStyle/>
        <a:p>
          <a:endParaRPr lang="en-US"/>
        </a:p>
      </dgm:t>
    </dgm:pt>
    <dgm:pt modelId="{08A7F106-3F79-B64E-ABCD-9B2144C54E9F}" type="sibTrans" cxnId="{BA27B0E1-E305-8044-BADB-21128266D4AC}">
      <dgm:prSet/>
      <dgm:spPr/>
      <dgm:t>
        <a:bodyPr/>
        <a:lstStyle/>
        <a:p>
          <a:endParaRPr lang="en-US"/>
        </a:p>
      </dgm:t>
    </dgm:pt>
    <dgm:pt modelId="{6A2E021D-641D-BC4C-8295-EEF00EE2C0B3}">
      <dgm:prSet phldrT="[Text]" custT="1"/>
      <dgm:spPr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</dgm:spPr>
      <dgm:t>
        <a:bodyPr/>
        <a:lstStyle/>
        <a:p>
          <a:r>
            <a:rPr lang="en-US" sz="2200" dirty="0" smtClean="0"/>
            <a:t>a Series of </a:t>
          </a:r>
          <a:r>
            <a:rPr lang="en-US" sz="2400" i="1" dirty="0" smtClean="0">
              <a:solidFill>
                <a:srgbClr val="F82A71"/>
              </a:solidFill>
            </a:rPr>
            <a:t>Smaller and Easier</a:t>
          </a:r>
          <a:r>
            <a:rPr lang="en-US" sz="2400" i="1" dirty="0" smtClean="0"/>
            <a:t> </a:t>
          </a:r>
          <a:r>
            <a:rPr lang="en-US" sz="2200" dirty="0" smtClean="0"/>
            <a:t>Tasks </a:t>
          </a:r>
          <a:endParaRPr lang="en-US" sz="2200" dirty="0"/>
        </a:p>
      </dgm:t>
    </dgm:pt>
    <dgm:pt modelId="{D1E07626-D9E8-0944-9000-A31466008261}" type="parTrans" cxnId="{87A6D0CB-0A28-ED47-B51F-8418386F58C9}">
      <dgm:prSet/>
      <dgm:spPr/>
      <dgm:t>
        <a:bodyPr/>
        <a:lstStyle/>
        <a:p>
          <a:endParaRPr lang="en-US"/>
        </a:p>
      </dgm:t>
    </dgm:pt>
    <dgm:pt modelId="{54B9259A-A8B9-7543-80C3-44A9089DFA28}" type="sibTrans" cxnId="{87A6D0CB-0A28-ED47-B51F-8418386F58C9}">
      <dgm:prSet/>
      <dgm:spPr/>
      <dgm:t>
        <a:bodyPr/>
        <a:lstStyle/>
        <a:p>
          <a:endParaRPr lang="en-US"/>
        </a:p>
      </dgm:t>
    </dgm:pt>
    <dgm:pt modelId="{BCC9ADB9-6246-3346-A56B-01F1726DE229}" type="pres">
      <dgm:prSet presAssocID="{FB53F883-A896-944E-AFBB-B540E4A89E3F}" presName="Name0" presStyleCnt="0">
        <dgm:presLayoutVars>
          <dgm:dir/>
          <dgm:resizeHandles val="exact"/>
        </dgm:presLayoutVars>
      </dgm:prSet>
      <dgm:spPr/>
    </dgm:pt>
    <dgm:pt modelId="{9D509909-2473-D949-8C5F-6F8C30709427}" type="pres">
      <dgm:prSet presAssocID="{BF23FE4E-4CB4-5E49-9BCC-2C15E4A61802}" presName="node" presStyleLbl="node1" presStyleIdx="0" presStyleCnt="2" custScaleX="115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9D0A4-ECFD-8F40-97E0-A9CD52A7FC4D}" type="pres">
      <dgm:prSet presAssocID="{08A7F106-3F79-B64E-ABCD-9B2144C54E9F}" presName="sibTrans" presStyleLbl="sibTrans2D1" presStyleIdx="0" presStyleCnt="1" custScaleX="146807" custScaleY="92374"/>
      <dgm:spPr/>
      <dgm:t>
        <a:bodyPr/>
        <a:lstStyle/>
        <a:p>
          <a:endParaRPr lang="en-US"/>
        </a:p>
      </dgm:t>
    </dgm:pt>
    <dgm:pt modelId="{01B7C516-69D5-734A-8A1B-83C4E355BBF6}" type="pres">
      <dgm:prSet presAssocID="{08A7F106-3F79-B64E-ABCD-9B2144C54E9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1DA41EA-8861-8B4A-8301-339990D1B56B}" type="pres">
      <dgm:prSet presAssocID="{6A2E021D-641D-BC4C-8295-EEF00EE2C0B3}" presName="node" presStyleLbl="node1" presStyleIdx="1" presStyleCnt="2" custScaleX="1544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8BEAD-C8BE-F442-A2D1-4C76B5D0E449}" type="presOf" srcId="{08A7F106-3F79-B64E-ABCD-9B2144C54E9F}" destId="{5759D0A4-ECFD-8F40-97E0-A9CD52A7FC4D}" srcOrd="0" destOrd="0" presId="urn:microsoft.com/office/officeart/2005/8/layout/process1"/>
    <dgm:cxn modelId="{3584870C-EC61-A448-8087-9A06821A3049}" type="presOf" srcId="{6A2E021D-641D-BC4C-8295-EEF00EE2C0B3}" destId="{01DA41EA-8861-8B4A-8301-339990D1B56B}" srcOrd="0" destOrd="0" presId="urn:microsoft.com/office/officeart/2005/8/layout/process1"/>
    <dgm:cxn modelId="{FD297670-E032-0D41-A33D-70C683875852}" type="presOf" srcId="{BF23FE4E-4CB4-5E49-9BCC-2C15E4A61802}" destId="{9D509909-2473-D949-8C5F-6F8C30709427}" srcOrd="0" destOrd="0" presId="urn:microsoft.com/office/officeart/2005/8/layout/process1"/>
    <dgm:cxn modelId="{96CCFE8F-8D89-A84B-B933-AC7882DDA694}" type="presOf" srcId="{FB53F883-A896-944E-AFBB-B540E4A89E3F}" destId="{BCC9ADB9-6246-3346-A56B-01F1726DE229}" srcOrd="0" destOrd="0" presId="urn:microsoft.com/office/officeart/2005/8/layout/process1"/>
    <dgm:cxn modelId="{BA27B0E1-E305-8044-BADB-21128266D4AC}" srcId="{FB53F883-A896-944E-AFBB-B540E4A89E3F}" destId="{BF23FE4E-4CB4-5E49-9BCC-2C15E4A61802}" srcOrd="0" destOrd="0" parTransId="{346B5F83-CAB1-0942-A999-294818F52E82}" sibTransId="{08A7F106-3F79-B64E-ABCD-9B2144C54E9F}"/>
    <dgm:cxn modelId="{77A116CA-368D-254F-8DF6-7EC5E0EB0096}" type="presOf" srcId="{08A7F106-3F79-B64E-ABCD-9B2144C54E9F}" destId="{01B7C516-69D5-734A-8A1B-83C4E355BBF6}" srcOrd="1" destOrd="0" presId="urn:microsoft.com/office/officeart/2005/8/layout/process1"/>
    <dgm:cxn modelId="{87A6D0CB-0A28-ED47-B51F-8418386F58C9}" srcId="{FB53F883-A896-944E-AFBB-B540E4A89E3F}" destId="{6A2E021D-641D-BC4C-8295-EEF00EE2C0B3}" srcOrd="1" destOrd="0" parTransId="{D1E07626-D9E8-0944-9000-A31466008261}" sibTransId="{54B9259A-A8B9-7543-80C3-44A9089DFA28}"/>
    <dgm:cxn modelId="{B1E4964F-166F-264D-B4B8-5B00EB2691E5}" type="presParOf" srcId="{BCC9ADB9-6246-3346-A56B-01F1726DE229}" destId="{9D509909-2473-D949-8C5F-6F8C30709427}" srcOrd="0" destOrd="0" presId="urn:microsoft.com/office/officeart/2005/8/layout/process1"/>
    <dgm:cxn modelId="{A0A48C34-F01C-C648-A386-A4124818897F}" type="presParOf" srcId="{BCC9ADB9-6246-3346-A56B-01F1726DE229}" destId="{5759D0A4-ECFD-8F40-97E0-A9CD52A7FC4D}" srcOrd="1" destOrd="0" presId="urn:microsoft.com/office/officeart/2005/8/layout/process1"/>
    <dgm:cxn modelId="{EA9B1506-7B01-A541-9523-20679094ED75}" type="presParOf" srcId="{5759D0A4-ECFD-8F40-97E0-A9CD52A7FC4D}" destId="{01B7C516-69D5-734A-8A1B-83C4E355BBF6}" srcOrd="0" destOrd="0" presId="urn:microsoft.com/office/officeart/2005/8/layout/process1"/>
    <dgm:cxn modelId="{A1ABF2F3-B54F-434F-AF65-A089752B8796}" type="presParOf" srcId="{BCC9ADB9-6246-3346-A56B-01F1726DE229}" destId="{01DA41EA-8861-8B4A-8301-339990D1B56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Dual Clustering Maximum Entropy</a:t>
          </a:r>
          <a:endParaRPr lang="en-US" dirty="0">
            <a:solidFill>
              <a:srgbClr val="F82A71"/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8E86F3E2-CBA3-BE48-BD19-42BEFF465ADC}" type="presOf" srcId="{E31119C9-1B28-2141-A856-DF45FCF2E858}" destId="{E84E48CE-0D82-D444-A141-4F90FD6C6E53}" srcOrd="0" destOrd="0" presId="urn:microsoft.com/office/officeart/2008/layout/VerticalCurvedList"/>
    <dgm:cxn modelId="{E491A8A1-8BEC-F64B-944F-A672B2269BF0}" type="presOf" srcId="{54D51C02-59A7-4D40-881D-E5ECC0FC5F38}" destId="{272E8AFC-45EF-7E4C-A665-86F929D7B228}" srcOrd="0" destOrd="0" presId="urn:microsoft.com/office/officeart/2008/layout/VerticalCurvedList"/>
    <dgm:cxn modelId="{219E861F-011E-404C-8578-7F5071B32D7F}" type="presOf" srcId="{5C438A10-464D-C342-8859-492BA3684096}" destId="{46C1EB43-51E4-6E4A-9745-DB03CB9518C0}" srcOrd="0" destOrd="0" presId="urn:microsoft.com/office/officeart/2008/layout/VerticalCurvedList"/>
    <dgm:cxn modelId="{29418D67-4F6C-8F42-8854-86948A683009}" type="presOf" srcId="{83D48B69-8CA7-3844-A9F4-5562B67EC430}" destId="{F7C4A7AE-BF98-D546-80A3-1FC283499A4C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812163A-DA7B-A941-B9C5-E1AE4D3B913E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2985A0BD-FEB4-C64A-B96C-151EE05EAAB7}" type="presOf" srcId="{CA44A491-F017-6C45-B020-550666E133FF}" destId="{74363B2D-AFB5-6842-9B4C-9919CF06E0E4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1B064D-8B46-9849-ADE8-54A67ABA09AE}" type="presParOf" srcId="{E84E48CE-0D82-D444-A141-4F90FD6C6E53}" destId="{6552FBB9-91BC-5F47-90DC-AB593DCE2DF2}" srcOrd="0" destOrd="0" presId="urn:microsoft.com/office/officeart/2008/layout/VerticalCurvedList"/>
    <dgm:cxn modelId="{F79E31A5-7770-0D41-8C51-79B23DDB752E}" type="presParOf" srcId="{6552FBB9-91BC-5F47-90DC-AB593DCE2DF2}" destId="{84E88AC6-3010-D043-9870-4CBFB36F9FBD}" srcOrd="0" destOrd="0" presId="urn:microsoft.com/office/officeart/2008/layout/VerticalCurvedList"/>
    <dgm:cxn modelId="{DF6FC528-46B0-ED4E-808D-B00B229BE99A}" type="presParOf" srcId="{84E88AC6-3010-D043-9870-4CBFB36F9FBD}" destId="{1027DBD0-E05C-394B-844E-9B0550086344}" srcOrd="0" destOrd="0" presId="urn:microsoft.com/office/officeart/2008/layout/VerticalCurvedList"/>
    <dgm:cxn modelId="{63443715-3C78-724E-8D53-346B096342BE}" type="presParOf" srcId="{84E88AC6-3010-D043-9870-4CBFB36F9FBD}" destId="{272E8AFC-45EF-7E4C-A665-86F929D7B228}" srcOrd="1" destOrd="0" presId="urn:microsoft.com/office/officeart/2008/layout/VerticalCurvedList"/>
    <dgm:cxn modelId="{6F869AF7-BF86-7645-BD58-518F5264E671}" type="presParOf" srcId="{84E88AC6-3010-D043-9870-4CBFB36F9FBD}" destId="{66F10DFE-4773-2C4D-AA3D-0663027213AC}" srcOrd="2" destOrd="0" presId="urn:microsoft.com/office/officeart/2008/layout/VerticalCurvedList"/>
    <dgm:cxn modelId="{C053653C-4A2B-B840-8BC8-1F4A427874AF}" type="presParOf" srcId="{84E88AC6-3010-D043-9870-4CBFB36F9FBD}" destId="{53C82B77-B79E-A946-A177-627F7AE10899}" srcOrd="3" destOrd="0" presId="urn:microsoft.com/office/officeart/2008/layout/VerticalCurvedList"/>
    <dgm:cxn modelId="{AEE2EE95-095D-644A-99C1-FC73C6E922D0}" type="presParOf" srcId="{6552FBB9-91BC-5F47-90DC-AB593DCE2DF2}" destId="{46C1EB43-51E4-6E4A-9745-DB03CB9518C0}" srcOrd="1" destOrd="0" presId="urn:microsoft.com/office/officeart/2008/layout/VerticalCurvedList"/>
    <dgm:cxn modelId="{D0FFD1F0-7539-C14F-BE85-84330068E651}" type="presParOf" srcId="{6552FBB9-91BC-5F47-90DC-AB593DCE2DF2}" destId="{ADD2A538-CA33-1B49-9CA7-755E65FDE163}" srcOrd="2" destOrd="0" presId="urn:microsoft.com/office/officeart/2008/layout/VerticalCurvedList"/>
    <dgm:cxn modelId="{4625E4EF-F0F9-D94F-9C89-813316839799}" type="presParOf" srcId="{ADD2A538-CA33-1B49-9CA7-755E65FDE163}" destId="{FEBAE8D1-858D-EA46-B669-62DF8F0B48BD}" srcOrd="0" destOrd="0" presId="urn:microsoft.com/office/officeart/2008/layout/VerticalCurvedList"/>
    <dgm:cxn modelId="{0E346C11-5A8C-5844-AF63-32C7E75F670F}" type="presParOf" srcId="{6552FBB9-91BC-5F47-90DC-AB593DCE2DF2}" destId="{74363B2D-AFB5-6842-9B4C-9919CF06E0E4}" srcOrd="3" destOrd="0" presId="urn:microsoft.com/office/officeart/2008/layout/VerticalCurvedList"/>
    <dgm:cxn modelId="{41556725-12BD-E54A-BE2D-440C4E2D597B}" type="presParOf" srcId="{6552FBB9-91BC-5F47-90DC-AB593DCE2DF2}" destId="{CD40E873-995A-3946-95AB-6CB44D06A2B0}" srcOrd="4" destOrd="0" presId="urn:microsoft.com/office/officeart/2008/layout/VerticalCurvedList"/>
    <dgm:cxn modelId="{ABD4201B-1323-6743-9933-8E5C8C0D11CE}" type="presParOf" srcId="{CD40E873-995A-3946-95AB-6CB44D06A2B0}" destId="{76892386-A572-584B-8E74-8DEEDD75DD93}" srcOrd="0" destOrd="0" presId="urn:microsoft.com/office/officeart/2008/layout/VerticalCurvedList"/>
    <dgm:cxn modelId="{140A270A-D301-3B4D-8B51-98284C9490FA}" type="presParOf" srcId="{6552FBB9-91BC-5F47-90DC-AB593DCE2DF2}" destId="{B4F94595-D5E8-B04F-B974-F05A4C4E4D43}" srcOrd="5" destOrd="0" presId="urn:microsoft.com/office/officeart/2008/layout/VerticalCurvedList"/>
    <dgm:cxn modelId="{3D9C85B9-F702-8D42-91E4-863D0F632F93}" type="presParOf" srcId="{6552FBB9-91BC-5F47-90DC-AB593DCE2DF2}" destId="{9FFC1D08-1866-F249-82B3-E1BDFD0B1042}" srcOrd="6" destOrd="0" presId="urn:microsoft.com/office/officeart/2008/layout/VerticalCurvedList"/>
    <dgm:cxn modelId="{0FA79218-218A-FB47-8F62-8BBDA80E1FCB}" type="presParOf" srcId="{9FFC1D08-1866-F249-82B3-E1BDFD0B1042}" destId="{E4A31823-6513-3543-928B-85910B8EA19E}" srcOrd="0" destOrd="0" presId="urn:microsoft.com/office/officeart/2008/layout/VerticalCurvedList"/>
    <dgm:cxn modelId="{496C00EF-C17F-D649-8104-27CBD1D36C01}" type="presParOf" srcId="{6552FBB9-91BC-5F47-90DC-AB593DCE2DF2}" destId="{F7C4A7AE-BF98-D546-80A3-1FC283499A4C}" srcOrd="7" destOrd="0" presId="urn:microsoft.com/office/officeart/2008/layout/VerticalCurvedList"/>
    <dgm:cxn modelId="{CDD46154-A955-9F4E-B81D-085E56B45BA1}" type="presParOf" srcId="{6552FBB9-91BC-5F47-90DC-AB593DCE2DF2}" destId="{1A18D378-BA9E-434D-89AB-6FDD09A8F025}" srcOrd="8" destOrd="0" presId="urn:microsoft.com/office/officeart/2008/layout/VerticalCurvedList"/>
    <dgm:cxn modelId="{464775F2-47E7-2540-8989-09178BAEBD9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Clustering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Maximum</a:t>
          </a:r>
          <a:r>
            <a:rPr lang="en-US" dirty="0" smtClean="0">
              <a:solidFill>
                <a:srgbClr val="F82A71"/>
              </a:solidFill>
            </a:rPr>
            <a:t> 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Entropy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</a:gradFill>
      </dgm:spPr>
      <dgm:t>
        <a:bodyPr/>
        <a:lstStyle/>
        <a:p>
          <a:r>
            <a:rPr lang="en-US" dirty="0" smtClean="0">
              <a:solidFill>
                <a:srgbClr val="F82A71"/>
              </a:solidFill>
            </a:rPr>
            <a:t>PLANS: Phrasal Latent Allocation with Negative Sampling</a:t>
          </a:r>
          <a:endParaRPr lang="en-US" dirty="0">
            <a:solidFill>
              <a:srgbClr val="F82A71"/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</a:gradFill>
      </dgm:spPr>
      <dgm:t>
        <a:bodyPr/>
        <a:lstStyle/>
        <a:p>
          <a:r>
            <a:rPr lang="en-US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dirty="0">
            <a:solidFill>
              <a:schemeClr val="bg2">
                <a:lumMod val="50000"/>
              </a:schemeClr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</dgm:pt>
    <dgm:pt modelId="{84E88AC6-3010-D043-9870-4CBFB36F9FBD}" type="pres">
      <dgm:prSet presAssocID="{E31119C9-1B28-2141-A856-DF45FCF2E858}" presName="cycle" presStyleCnt="0"/>
      <dgm:spPr/>
    </dgm:pt>
    <dgm:pt modelId="{1027DBD0-E05C-394B-844E-9B0550086344}" type="pres">
      <dgm:prSet presAssocID="{E31119C9-1B28-2141-A856-DF45FCF2E858}" presName="srcNode" presStyleLbl="node1" presStyleIdx="0" presStyleCnt="4"/>
      <dgm:spPr/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</dgm:pt>
    <dgm:pt modelId="{53C82B77-B79E-A946-A177-627F7AE10899}" type="pres">
      <dgm:prSet presAssocID="{E31119C9-1B28-2141-A856-DF45FCF2E858}" presName="dstNode" presStyleLbl="node1" presStyleIdx="0" presStyleCnt="4"/>
      <dgm:spPr/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</dgm:pt>
  </dgm:ptLst>
  <dgm:cxnLst>
    <dgm:cxn modelId="{2B9F24D9-666E-044B-9138-BE8936353D9D}" type="presOf" srcId="{E31119C9-1B28-2141-A856-DF45FCF2E858}" destId="{E84E48CE-0D82-D444-A141-4F90FD6C6E53}" srcOrd="0" destOrd="0" presId="urn:microsoft.com/office/officeart/2008/layout/VerticalCurvedList"/>
    <dgm:cxn modelId="{5EF8EB6C-600F-C344-8F6D-3ED7F216A318}" type="presOf" srcId="{83D48B69-8CA7-3844-A9F4-5562B67EC430}" destId="{F7C4A7AE-BF98-D546-80A3-1FC283499A4C}" srcOrd="0" destOrd="0" presId="urn:microsoft.com/office/officeart/2008/layout/VerticalCurvedList"/>
    <dgm:cxn modelId="{5E1C267E-1D81-D045-8530-8CC13315AB02}" type="presOf" srcId="{CA44A491-F017-6C45-B020-550666E133FF}" destId="{74363B2D-AFB5-6842-9B4C-9919CF06E0E4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4AADC39-86AC-6247-A679-21EFF0DF3294}" type="presOf" srcId="{5C438A10-464D-C342-8859-492BA3684096}" destId="{46C1EB43-51E4-6E4A-9745-DB03CB9518C0}" srcOrd="0" destOrd="0" presId="urn:microsoft.com/office/officeart/2008/layout/VerticalCurvedList"/>
    <dgm:cxn modelId="{87CA3080-E015-504E-968C-A4913301AEF7}" type="presOf" srcId="{52020197-4E11-964F-89D3-CC0AF6C4E512}" destId="{B4F94595-D5E8-B04F-B974-F05A4C4E4D43}" srcOrd="0" destOrd="0" presId="urn:microsoft.com/office/officeart/2008/layout/VerticalCurvedList"/>
    <dgm:cxn modelId="{AAAD54FE-CB29-E94E-8447-D3CD5E9C4697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0825A6DD-92D1-B44E-B48D-318721442595}" type="presParOf" srcId="{E84E48CE-0D82-D444-A141-4F90FD6C6E53}" destId="{6552FBB9-91BC-5F47-90DC-AB593DCE2DF2}" srcOrd="0" destOrd="0" presId="urn:microsoft.com/office/officeart/2008/layout/VerticalCurvedList"/>
    <dgm:cxn modelId="{3228F5D3-2B0D-9249-BDEB-F21FBC51AA84}" type="presParOf" srcId="{6552FBB9-91BC-5F47-90DC-AB593DCE2DF2}" destId="{84E88AC6-3010-D043-9870-4CBFB36F9FBD}" srcOrd="0" destOrd="0" presId="urn:microsoft.com/office/officeart/2008/layout/VerticalCurvedList"/>
    <dgm:cxn modelId="{79ED2A42-1272-854A-9526-56876B1052F5}" type="presParOf" srcId="{84E88AC6-3010-D043-9870-4CBFB36F9FBD}" destId="{1027DBD0-E05C-394B-844E-9B0550086344}" srcOrd="0" destOrd="0" presId="urn:microsoft.com/office/officeart/2008/layout/VerticalCurvedList"/>
    <dgm:cxn modelId="{F79AEED1-CDDF-0642-81D7-A2CCEAB74719}" type="presParOf" srcId="{84E88AC6-3010-D043-9870-4CBFB36F9FBD}" destId="{272E8AFC-45EF-7E4C-A665-86F929D7B228}" srcOrd="1" destOrd="0" presId="urn:microsoft.com/office/officeart/2008/layout/VerticalCurvedList"/>
    <dgm:cxn modelId="{EBBB2945-71D1-8D41-87D8-E9E14C3828D1}" type="presParOf" srcId="{84E88AC6-3010-D043-9870-4CBFB36F9FBD}" destId="{66F10DFE-4773-2C4D-AA3D-0663027213AC}" srcOrd="2" destOrd="0" presId="urn:microsoft.com/office/officeart/2008/layout/VerticalCurvedList"/>
    <dgm:cxn modelId="{517164DC-B262-EF4A-8F26-507504EECD3C}" type="presParOf" srcId="{84E88AC6-3010-D043-9870-4CBFB36F9FBD}" destId="{53C82B77-B79E-A946-A177-627F7AE10899}" srcOrd="3" destOrd="0" presId="urn:microsoft.com/office/officeart/2008/layout/VerticalCurvedList"/>
    <dgm:cxn modelId="{50221C3F-C0D5-734A-85A0-DC68EC9B1FB9}" type="presParOf" srcId="{6552FBB9-91BC-5F47-90DC-AB593DCE2DF2}" destId="{46C1EB43-51E4-6E4A-9745-DB03CB9518C0}" srcOrd="1" destOrd="0" presId="urn:microsoft.com/office/officeart/2008/layout/VerticalCurvedList"/>
    <dgm:cxn modelId="{5D8E4CC1-3F1A-BD4A-B418-18EA5B1851D0}" type="presParOf" srcId="{6552FBB9-91BC-5F47-90DC-AB593DCE2DF2}" destId="{ADD2A538-CA33-1B49-9CA7-755E65FDE163}" srcOrd="2" destOrd="0" presId="urn:microsoft.com/office/officeart/2008/layout/VerticalCurvedList"/>
    <dgm:cxn modelId="{BBE5C3A6-734B-B94F-9ECC-A1C52F00C9CA}" type="presParOf" srcId="{ADD2A538-CA33-1B49-9CA7-755E65FDE163}" destId="{FEBAE8D1-858D-EA46-B669-62DF8F0B48BD}" srcOrd="0" destOrd="0" presId="urn:microsoft.com/office/officeart/2008/layout/VerticalCurvedList"/>
    <dgm:cxn modelId="{684CADCE-1060-BA40-B459-8A5A5D2DCE05}" type="presParOf" srcId="{6552FBB9-91BC-5F47-90DC-AB593DCE2DF2}" destId="{74363B2D-AFB5-6842-9B4C-9919CF06E0E4}" srcOrd="3" destOrd="0" presId="urn:microsoft.com/office/officeart/2008/layout/VerticalCurvedList"/>
    <dgm:cxn modelId="{7D8EF96D-9DB3-EB48-89F4-ADAEC5F02B16}" type="presParOf" srcId="{6552FBB9-91BC-5F47-90DC-AB593DCE2DF2}" destId="{CD40E873-995A-3946-95AB-6CB44D06A2B0}" srcOrd="4" destOrd="0" presId="urn:microsoft.com/office/officeart/2008/layout/VerticalCurvedList"/>
    <dgm:cxn modelId="{A9B0FE22-DC73-8442-82AB-DB689F49651C}" type="presParOf" srcId="{CD40E873-995A-3946-95AB-6CB44D06A2B0}" destId="{76892386-A572-584B-8E74-8DEEDD75DD93}" srcOrd="0" destOrd="0" presId="urn:microsoft.com/office/officeart/2008/layout/VerticalCurvedList"/>
    <dgm:cxn modelId="{699E28A0-BC68-CE41-AC83-9F541CCD6185}" type="presParOf" srcId="{6552FBB9-91BC-5F47-90DC-AB593DCE2DF2}" destId="{B4F94595-D5E8-B04F-B974-F05A4C4E4D43}" srcOrd="5" destOrd="0" presId="urn:microsoft.com/office/officeart/2008/layout/VerticalCurvedList"/>
    <dgm:cxn modelId="{A4D0404A-C531-6B44-9113-AD5ADEF7650C}" type="presParOf" srcId="{6552FBB9-91BC-5F47-90DC-AB593DCE2DF2}" destId="{9FFC1D08-1866-F249-82B3-E1BDFD0B1042}" srcOrd="6" destOrd="0" presId="urn:microsoft.com/office/officeart/2008/layout/VerticalCurvedList"/>
    <dgm:cxn modelId="{FE2AACA4-9ECF-9A4A-8D44-6A451F333736}" type="presParOf" srcId="{9FFC1D08-1866-F249-82B3-E1BDFD0B1042}" destId="{E4A31823-6513-3543-928B-85910B8EA19E}" srcOrd="0" destOrd="0" presId="urn:microsoft.com/office/officeart/2008/layout/VerticalCurvedList"/>
    <dgm:cxn modelId="{7097CEB8-2235-E741-9C96-E89C61450F52}" type="presParOf" srcId="{6552FBB9-91BC-5F47-90DC-AB593DCE2DF2}" destId="{F7C4A7AE-BF98-D546-80A3-1FC283499A4C}" srcOrd="7" destOrd="0" presId="urn:microsoft.com/office/officeart/2008/layout/VerticalCurvedList"/>
    <dgm:cxn modelId="{702C9538-82F9-4346-99C2-995E33CAF670}" type="presParOf" srcId="{6552FBB9-91BC-5F47-90DC-AB593DCE2DF2}" destId="{1A18D378-BA9E-434D-89AB-6FDD09A8F025}" srcOrd="8" destOrd="0" presId="urn:microsoft.com/office/officeart/2008/layout/VerticalCurvedList"/>
    <dgm:cxn modelId="{AC4BF7F7-1B53-2E44-9140-021C3C110A7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BA58D-DAD0-6D45-8D71-FB82156EA712}">
      <dsp:nvSpPr>
        <dsp:cNvPr id="0" name=""/>
        <dsp:cNvSpPr/>
      </dsp:nvSpPr>
      <dsp:spPr>
        <a:xfrm rot="10800000">
          <a:off x="1023320" y="1340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82A71"/>
              </a:solidFill>
            </a:rPr>
            <a:t>Flexible Modelling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1340"/>
        <a:ext cx="3195488" cy="697963"/>
      </dsp:txXfrm>
    </dsp:sp>
    <dsp:sp modelId="{F9E021EA-9693-D343-88A5-1D6D15E52345}">
      <dsp:nvSpPr>
        <dsp:cNvPr id="0" name=""/>
        <dsp:cNvSpPr/>
      </dsp:nvSpPr>
      <dsp:spPr>
        <a:xfrm>
          <a:off x="674338" y="1340"/>
          <a:ext cx="697963" cy="6979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584FAD-4579-ED49-92A2-2CFD22956AE6}">
      <dsp:nvSpPr>
        <dsp:cNvPr id="0" name=""/>
        <dsp:cNvSpPr/>
      </dsp:nvSpPr>
      <dsp:spPr>
        <a:xfrm rot="10800000">
          <a:off x="1023320" y="90765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rgbClr val="F82A71"/>
              </a:solidFill>
            </a:rPr>
            <a:t>Powerful Tool for KDD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907651"/>
        <a:ext cx="3195488" cy="697963"/>
      </dsp:txXfrm>
    </dsp:sp>
    <dsp:sp modelId="{7830E3F8-A682-B24C-B386-133EA21B8E47}">
      <dsp:nvSpPr>
        <dsp:cNvPr id="0" name=""/>
        <dsp:cNvSpPr/>
      </dsp:nvSpPr>
      <dsp:spPr>
        <a:xfrm>
          <a:off x="674338" y="907651"/>
          <a:ext cx="697963" cy="6979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0E8C2F-0B82-2342-B78B-CC817F669EC8}">
      <dsp:nvSpPr>
        <dsp:cNvPr id="0" name=""/>
        <dsp:cNvSpPr/>
      </dsp:nvSpPr>
      <dsp:spPr>
        <a:xfrm rot="10800000">
          <a:off x="1023320" y="181396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rgbClr val="F82A71"/>
              </a:solidFill>
            </a:rPr>
            <a:t>Efficient Optimization</a:t>
          </a:r>
          <a:endParaRPr lang="en-US" sz="2400" kern="1200" dirty="0">
            <a:solidFill>
              <a:srgbClr val="F82A71"/>
            </a:solidFill>
          </a:endParaRPr>
        </a:p>
      </dsp:txBody>
      <dsp:txXfrm rot="10800000">
        <a:off x="1197811" y="1813961"/>
        <a:ext cx="3195488" cy="697963"/>
      </dsp:txXfrm>
    </dsp:sp>
    <dsp:sp modelId="{0E3DD59B-770B-1A48-8202-A58AACB441C4}">
      <dsp:nvSpPr>
        <dsp:cNvPr id="0" name=""/>
        <dsp:cNvSpPr/>
      </dsp:nvSpPr>
      <dsp:spPr>
        <a:xfrm>
          <a:off x="674338" y="1813961"/>
          <a:ext cx="697963" cy="6979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Citation LDA: Understanding Evolution of Research Themes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rgbClr val="FF0000"/>
              </a:solidFill>
            </a:rPr>
            <a:t>Thurstonian</a:t>
          </a:r>
          <a:r>
            <a:rPr lang="en-US" sz="3300" kern="1200" dirty="0" smtClean="0">
              <a:solidFill>
                <a:srgbClr val="FF0000"/>
              </a:solidFill>
            </a:rPr>
            <a:t> Pairwise Preference</a:t>
          </a:r>
          <a:endParaRPr lang="en-US" sz="3300" kern="1200" dirty="0">
            <a:solidFill>
              <a:srgbClr val="FF0000"/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baseline="0" smtClean="0">
              <a:solidFill>
                <a:schemeClr val="bg2">
                  <a:lumMod val="50000"/>
                </a:schemeClr>
              </a:solidFill>
            </a:rPr>
            <a:t> Clustering Maximum 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9909-2473-D949-8C5F-6F8C30709427}">
      <dsp:nvSpPr>
        <dsp:cNvPr id="0" name=""/>
        <dsp:cNvSpPr/>
      </dsp:nvSpPr>
      <dsp:spPr>
        <a:xfrm>
          <a:off x="6238" y="46735"/>
          <a:ext cx="1977991" cy="1032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a </a:t>
          </a:r>
          <a:r>
            <a:rPr lang="en-US" sz="2400" i="1" kern="1200" dirty="0" smtClean="0">
              <a:solidFill>
                <a:srgbClr val="F82A71"/>
              </a:solidFill>
            </a:rPr>
            <a:t>Complicated</a:t>
          </a:r>
          <a:r>
            <a:rPr lang="en-US" sz="2400" kern="1200" dirty="0" smtClean="0">
              <a:solidFill>
                <a:srgbClr val="F82A71"/>
              </a:solidFill>
            </a:rPr>
            <a:t> </a:t>
          </a:r>
          <a:r>
            <a:rPr lang="en-US" sz="2000" kern="1200" dirty="0" smtClean="0">
              <a:solidFill>
                <a:schemeClr val="bg1"/>
              </a:solidFill>
            </a:rPr>
            <a:t>Problem 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6492" y="76989"/>
        <a:ext cx="1917483" cy="972433"/>
      </dsp:txXfrm>
    </dsp:sp>
    <dsp:sp modelId="{5759D0A4-ECFD-8F40-97E0-A9CD52A7FC4D}">
      <dsp:nvSpPr>
        <dsp:cNvPr id="0" name=""/>
        <dsp:cNvSpPr/>
      </dsp:nvSpPr>
      <dsp:spPr>
        <a:xfrm>
          <a:off x="2070886" y="366204"/>
          <a:ext cx="535282" cy="394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70886" y="445005"/>
        <a:ext cx="417081" cy="236402"/>
      </dsp:txXfrm>
    </dsp:sp>
    <dsp:sp modelId="{01DA41EA-8861-8B4A-8301-339990D1B56B}">
      <dsp:nvSpPr>
        <dsp:cNvPr id="0" name=""/>
        <dsp:cNvSpPr/>
      </dsp:nvSpPr>
      <dsp:spPr>
        <a:xfrm>
          <a:off x="2672185" y="46735"/>
          <a:ext cx="2655576" cy="10329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1">
                <a:lumMod val="85000"/>
                <a:lumOff val="15000"/>
              </a:schemeClr>
            </a:gs>
            <a:gs pos="55000">
              <a:schemeClr val="tx1">
                <a:lumMod val="65000"/>
                <a:lumOff val="35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 Series of </a:t>
          </a:r>
          <a:r>
            <a:rPr lang="en-US" sz="2400" i="1" kern="1200" dirty="0" smtClean="0">
              <a:solidFill>
                <a:srgbClr val="F82A71"/>
              </a:solidFill>
            </a:rPr>
            <a:t>Smaller and Easier</a:t>
          </a:r>
          <a:r>
            <a:rPr lang="en-US" sz="2400" i="1" kern="1200" dirty="0" smtClean="0"/>
            <a:t> </a:t>
          </a:r>
          <a:r>
            <a:rPr lang="en-US" sz="2200" kern="1200" dirty="0" smtClean="0"/>
            <a:t>Tasks </a:t>
          </a:r>
          <a:endParaRPr lang="en-US" sz="2200" kern="1200" dirty="0"/>
        </a:p>
      </dsp:txBody>
      <dsp:txXfrm>
        <a:off x="2702439" y="76989"/>
        <a:ext cx="2595068" cy="972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Dual Clustering Maximum Entropy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PLANS: Phrasal Latent Allocation with Negative Sampling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Citation LDA: Understanding Evolution of Research Themes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rgbClr val="A6E32D"/>
            </a:gs>
            <a:gs pos="77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66D9EF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bg2">
                  <a:lumMod val="50000"/>
                </a:schemeClr>
              </a:solidFill>
            </a:rPr>
            <a:t>Thurstonian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 Pairwise Preference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Dual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Clustering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Maximum</a:t>
          </a:r>
          <a:r>
            <a:rPr lang="en-US" sz="3300" kern="1200" dirty="0" smtClean="0">
              <a:solidFill>
                <a:srgbClr val="F82A71"/>
              </a:solidFill>
            </a:rPr>
            <a:t> </a:t>
          </a:r>
          <a:r>
            <a:rPr lang="en-US" sz="3300" kern="1200" dirty="0" smtClean="0">
              <a:solidFill>
                <a:schemeClr val="bg2">
                  <a:lumMod val="50000"/>
                </a:schemeClr>
              </a:solidFill>
            </a:rPr>
            <a:t>Entropy</a:t>
          </a:r>
          <a:endParaRPr lang="en-US" sz="33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rgbClr val="66D9EF"/>
            </a:gs>
            <a:gs pos="66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A6E32D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82A71"/>
              </a:solidFill>
            </a:rPr>
            <a:t>PLANS: Phrasal Latent Allocation with Negative Sampling</a:t>
          </a:r>
          <a:endParaRPr lang="en-US" sz="3300" kern="1200" dirty="0">
            <a:solidFill>
              <a:srgbClr val="F82A71"/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5C7-FD67-C44F-903C-027BD48921CF}" type="datetimeFigureOut">
              <a:rPr lang="en-US" smtClean="0"/>
              <a:t>10/13/16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4758B-8A9A-7049-80A8-73C13EF1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2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3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1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2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1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8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7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7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7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1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9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1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0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4" Type="http://schemas.openxmlformats.org/officeDocument/2006/relationships/chart" Target="../charts/chart19.xml"/><Relationship Id="rId5" Type="http://schemas.openxmlformats.org/officeDocument/2006/relationships/chart" Target="../charts/chart20.xml"/><Relationship Id="rId6" Type="http://schemas.openxmlformats.org/officeDocument/2006/relationships/chart" Target="../charts/chart21.xml"/><Relationship Id="rId7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28.emf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28.emf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tiff"/><Relationship Id="rId9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2.png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chart" Target="../charts/chart13.xml"/><Relationship Id="rId10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4" Type="http://schemas.openxmlformats.org/officeDocument/2006/relationships/chart" Target="../charts/chart15.xml"/><Relationship Id="rId5" Type="http://schemas.openxmlformats.org/officeDocument/2006/relationships/chart" Target="../charts/chart16.xml"/><Relationship Id="rId6" Type="http://schemas.openxmlformats.org/officeDocument/2006/relationships/image" Target="../media/image110.png"/><Relationship Id="rId7" Type="http://schemas.openxmlformats.org/officeDocument/2006/relationships/chart" Target="../charts/chart17.xml"/><Relationship Id="rId8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0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8.emf"/><Relationship Id="rId5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tif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8.tiff"/><Relationship Id="rId5" Type="http://schemas.openxmlformats.org/officeDocument/2006/relationships/image" Target="../media/image1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.xml"/><Relationship Id="rId12" Type="http://schemas.openxmlformats.org/officeDocument/2006/relationships/image" Target="../media/image3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4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7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8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8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9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9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50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50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2.png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4.gif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Probabilistic Latent Variable Models for Knowledge Discovery and Optimization</a:t>
            </a:r>
            <a:endParaRPr lang="en-US" sz="4000"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30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Xiaolong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Department of Computer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Oct-17-2016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5" y="4642104"/>
            <a:ext cx="2977029" cy="11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618590"/>
            <a:ext cx="4205004" cy="243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Citation-LDA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219396"/>
              </p:ext>
            </p:extLst>
          </p:nvPr>
        </p:nvGraphicFramePr>
        <p:xfrm>
          <a:off x="838200" y="1636676"/>
          <a:ext cx="679704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287202"/>
                <a:gridCol w="2536290"/>
                <a:gridCol w="2973548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6D9EF"/>
                          </a:solidFill>
                        </a:rPr>
                        <a:t>LDA</a:t>
                      </a:r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66D9EF"/>
                          </a:solidFill>
                        </a:rPr>
                        <a:t>Citation-LDA</a:t>
                      </a:r>
                      <a:endParaRPr lang="en-US" dirty="0">
                        <a:solidFill>
                          <a:srgbClr val="66D9E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Topic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Document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855551" y="3132266"/>
            <a:ext cx="31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"/>
              </a:rPr>
              <a:t> </a:t>
            </a:r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Latent Topics</a:t>
            </a:r>
            <a:r>
              <a:rPr lang="en-US" dirty="0" smtClean="0">
                <a:latin typeface=""/>
              </a:rPr>
              <a:t> Given a </a:t>
            </a:r>
            <a:r>
              <a:rPr lang="en-US" i="1" dirty="0" smtClean="0">
                <a:latin typeface=""/>
              </a:rPr>
              <a:t>Citing</a:t>
            </a:r>
            <a:r>
              <a:rPr lang="en-US" dirty="0" smtClean="0">
                <a:latin typeface=""/>
              </a:rPr>
              <a:t> Paper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4402" y="202361"/>
            <a:ext cx="246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Cited Papers</a:t>
            </a:r>
            <a:r>
              <a:rPr lang="en-US" dirty="0" smtClean="0">
                <a:latin typeface=""/>
              </a:rPr>
              <a:t> Given </a:t>
            </a:r>
            <a:r>
              <a:rPr lang="en-US" dirty="0">
                <a:latin typeface=""/>
              </a:rPr>
              <a:t>a T</a:t>
            </a:r>
            <a:r>
              <a:rPr lang="en-US" dirty="0" smtClean="0">
                <a:latin typeface=""/>
              </a:rPr>
              <a:t>opic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3"/>
          </p:cNvCxnSpPr>
          <p:nvPr/>
        </p:nvCxnSpPr>
        <p:spPr>
          <a:xfrm>
            <a:off x="9257517" y="525527"/>
            <a:ext cx="1056915" cy="838031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2" idx="0"/>
          </p:cNvCxnSpPr>
          <p:nvPr/>
        </p:nvCxnSpPr>
        <p:spPr>
          <a:xfrm rot="16200000" flipV="1">
            <a:off x="9890620" y="2590940"/>
            <a:ext cx="626810" cy="455842"/>
          </a:xfrm>
          <a:prstGeom prst="curved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0" y="3306531"/>
            <a:ext cx="6955660" cy="22916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8200" y="2937199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Gibbs Sampling of z:</a:t>
            </a:r>
            <a:endParaRPr lang="en-US" sz="2000" i="1" u="sng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49" y="4194826"/>
            <a:ext cx="4658871" cy="11882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994" y="5250507"/>
            <a:ext cx="4548380" cy="11058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35240" y="3995707"/>
            <a:ext cx="2485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Posterior Expectation:</a:t>
            </a:r>
            <a:endParaRPr 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4335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404" y="4207564"/>
            <a:ext cx="3542796" cy="1096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7328"/>
          </a:xfrm>
        </p:spPr>
        <p:txBody>
          <a:bodyPr/>
          <a:lstStyle/>
          <a:p>
            <a:r>
              <a:rPr lang="en-US" dirty="0" smtClean="0"/>
              <a:t>Simulated Annealing (SA)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82A71"/>
                </a:solidFill>
              </a:rPr>
              <a:t>stochastic</a:t>
            </a:r>
            <a:r>
              <a:rPr lang="en-US" dirty="0"/>
              <a:t> behavior of sampling </a:t>
            </a:r>
            <a:r>
              <a:rPr lang="en-US" dirty="0" smtClean="0"/>
              <a:t>towards the end of training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Stabilizes</a:t>
            </a:r>
            <a:r>
              <a:rPr lang="en-US" b="1" i="1" dirty="0" smtClean="0"/>
              <a:t> </a:t>
            </a:r>
            <a:r>
              <a:rPr lang="en-US" dirty="0" smtClean="0"/>
              <a:t>the phrase set, but continues optimizing the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99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62050" y="3882702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 without SA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805" y="3375349"/>
            <a:ext cx="883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Example: </a:t>
            </a:r>
            <a:r>
              <a:rPr lang="en-US" sz="2400" dirty="0" smtClean="0"/>
              <a:t>    “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solve the </a:t>
            </a:r>
            <a:r>
              <a:rPr lang="en-US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allocation problem with PLANS</a:t>
            </a:r>
            <a:r>
              <a:rPr lang="en-US" sz="24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600" y="388270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 with temperature 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61326419"/>
              </p:ext>
            </p:extLst>
          </p:nvPr>
        </p:nvGraphicFramePr>
        <p:xfrm>
          <a:off x="11938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9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201620934"/>
              </p:ext>
            </p:extLst>
          </p:nvPr>
        </p:nvGraphicFramePr>
        <p:xfrm>
          <a:off x="39370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260169" y="60815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T=0.5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16296980"/>
              </p:ext>
            </p:extLst>
          </p:nvPr>
        </p:nvGraphicFramePr>
        <p:xfrm>
          <a:off x="6680198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003367" y="60815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T=0.2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507923115"/>
              </p:ext>
            </p:extLst>
          </p:nvPr>
        </p:nvGraphicFramePr>
        <p:xfrm>
          <a:off x="9423396" y="508211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9746565" y="608154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T=0.1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3480" y="4245414"/>
            <a:ext cx="3398536" cy="109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  <p:bldP spid="26" grpId="0"/>
      <p:bldGraphic spid="18" grpId="0">
        <p:bldAsOne/>
      </p:bldGraphic>
      <p:bldP spid="20" grpId="0"/>
      <p:bldGraphic spid="31" grpId="0">
        <p:bldAsOne/>
      </p:bldGraphic>
      <p:bldP spid="33" grpId="0"/>
      <p:bldGraphic spid="34" grpId="0">
        <p:bldAsOne/>
      </p:bldGraphic>
      <p:bldP spid="35" grpId="0"/>
      <p:bldGraphic spid="36" grpId="0">
        <p:bldAsOne/>
      </p:bldGraphic>
      <p:bldP spid="3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Evaluation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i="1" dirty="0" smtClean="0"/>
              <a:t>Intrinsic Evaluation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Wiki dump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Ground Truth: </a:t>
            </a:r>
          </a:p>
          <a:p>
            <a:pPr lvl="2"/>
            <a:r>
              <a:rPr lang="en-US" sz="2400" dirty="0" smtClean="0"/>
              <a:t>Wiki has anchor links, and those with multiple words are generally phrases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Performance </a:t>
            </a:r>
            <a:r>
              <a:rPr lang="en-US" i="1" dirty="0">
                <a:solidFill>
                  <a:srgbClr val="F82A71"/>
                </a:solidFill>
              </a:rPr>
              <a:t>measurement:</a:t>
            </a:r>
          </a:p>
          <a:p>
            <a:pPr lvl="2"/>
            <a:r>
              <a:rPr lang="en-US" dirty="0" smtClean="0"/>
              <a:t>Precision, Recall, F1, etc.</a:t>
            </a:r>
          </a:p>
          <a:p>
            <a:r>
              <a:rPr lang="en-US" b="1" i="1" dirty="0" smtClean="0"/>
              <a:t>Extrinsic Evaluation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Task:</a:t>
            </a:r>
            <a:r>
              <a:rPr lang="en-US" dirty="0" smtClean="0"/>
              <a:t> Apply PLANS as feature representation methods for text classification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Data:</a:t>
            </a:r>
            <a:r>
              <a:rPr lang="en-US" dirty="0" smtClean="0"/>
              <a:t> Movie review sentiment classification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Baselines:</a:t>
            </a:r>
          </a:p>
          <a:p>
            <a:pPr lvl="2"/>
            <a:r>
              <a:rPr lang="en-US" dirty="0" smtClean="0"/>
              <a:t>Bag-of-Words, N-gram, Word Embedding, etc.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Performance measurement:</a:t>
            </a:r>
          </a:p>
          <a:p>
            <a:pPr lvl="2"/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Phrasal Allocation and Embedding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Transient Chinese Restaurant</a:t>
            </a:r>
            <a:endParaRPr lang="en-US" i="1" dirty="0" smtClean="0"/>
          </a:p>
          <a:p>
            <a:pPr lvl="2"/>
            <a:r>
              <a:rPr lang="en-US" dirty="0" smtClean="0"/>
              <a:t>Nonparametric partial-generative model</a:t>
            </a:r>
          </a:p>
          <a:p>
            <a:pPr lvl="2"/>
            <a:r>
              <a:rPr lang="en-US" dirty="0" smtClean="0"/>
              <a:t>Dynamically aging, sorting and pruning the phrases</a:t>
            </a:r>
          </a:p>
          <a:p>
            <a:r>
              <a:rPr lang="en-US" dirty="0" smtClean="0"/>
              <a:t>Efficient Optimization -- </a:t>
            </a:r>
            <a:r>
              <a:rPr lang="en-US" i="1" u="sng" dirty="0" smtClean="0">
                <a:solidFill>
                  <a:srgbClr val="C00000"/>
                </a:solidFill>
              </a:rPr>
              <a:t>EM with posterior sampling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Negative Sampling</a:t>
            </a:r>
          </a:p>
          <a:p>
            <a:pPr lvl="2"/>
            <a:r>
              <a:rPr lang="en-US" dirty="0" smtClean="0"/>
              <a:t>Efficient embedding estimation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Simulated Annealing</a:t>
            </a:r>
          </a:p>
          <a:p>
            <a:pPr lvl="2"/>
            <a:r>
              <a:rPr lang="en-US" dirty="0" smtClean="0"/>
              <a:t>Reducing stochastic behavior of sampling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0"/>
            <a:ext cx="13462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PLVM Models knowledge as latent variables</a:t>
            </a:r>
          </a:p>
          <a:p>
            <a:pPr lvl="1"/>
            <a:r>
              <a:rPr lang="en-US" dirty="0" smtClean="0"/>
              <a:t>Knowledge discover amounts to Maximum Likelihood Estimation or Bayesian Inference</a:t>
            </a:r>
          </a:p>
          <a:p>
            <a:pPr lvl="1"/>
            <a:r>
              <a:rPr lang="en-US" dirty="0" smtClean="0"/>
              <a:t>PLVM is a powerful and flexible tool </a:t>
            </a:r>
          </a:p>
          <a:p>
            <a:pPr lvl="2"/>
            <a:r>
              <a:rPr lang="en-US" dirty="0" smtClean="0"/>
              <a:t>PLVM is a generative process to explain the observations as distributions parametrized by the latent variables</a:t>
            </a:r>
          </a:p>
          <a:p>
            <a:pPr lvl="2"/>
            <a:r>
              <a:rPr lang="en-US" dirty="0" smtClean="0"/>
              <a:t>Each generative step in PLVM is simple and flexible</a:t>
            </a:r>
          </a:p>
          <a:p>
            <a:pPr lvl="2"/>
            <a:r>
              <a:rPr lang="en-US" dirty="0" smtClean="0"/>
              <a:t>PLVM Models data of different types: continuous, discrete, distribution, uncertainty, etc.</a:t>
            </a:r>
          </a:p>
          <a:p>
            <a:r>
              <a:rPr lang="en-US" dirty="0" smtClean="0"/>
              <a:t>PLVM can be leveraged for optimization</a:t>
            </a:r>
          </a:p>
          <a:p>
            <a:pPr lvl="1"/>
            <a:r>
              <a:rPr lang="en-US" dirty="0" smtClean="0"/>
              <a:t>Improves efficiency of existing algorithms such as Maximum Entropy</a:t>
            </a:r>
          </a:p>
          <a:p>
            <a:pPr lvl="1"/>
            <a:r>
              <a:rPr lang="en-US" dirty="0" smtClean="0"/>
              <a:t>For complicated posterior, trade tractability with accuracy by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102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Thank You!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 smtClean="0">
                <a:latin typeface="Copperplate" charset="0"/>
                <a:ea typeface="Copperplate" charset="0"/>
                <a:cs typeface="Copperplate" charset="0"/>
              </a:rPr>
              <a:t>Questions?</a:t>
            </a:r>
            <a:endParaRPr lang="en-US" sz="4800" dirty="0"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8" y="804078"/>
            <a:ext cx="2417692" cy="14082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64" y="723500"/>
            <a:ext cx="2148821" cy="156939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47" y="945819"/>
            <a:ext cx="1465190" cy="1319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7235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1.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60904"/>
            <a:ext cx="10367183" cy="3286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3857" y="5877576"/>
            <a:ext cx="518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ACL Anthology Network (AAN), Topic 89 of 100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1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5874" y="6362769"/>
            <a:ext cx="32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PubMed, Topic 175 of 500 Topics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19" y="2630215"/>
            <a:ext cx="10242798" cy="37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2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Temporal </a:t>
            </a:r>
            <a:r>
              <a:rPr lang="en-US" dirty="0" smtClean="0">
                <a:solidFill>
                  <a:srgbClr val="F82A71"/>
                </a:solidFill>
              </a:rPr>
              <a:t>Strength</a:t>
            </a:r>
          </a:p>
          <a:p>
            <a:pPr lvl="1"/>
            <a:r>
              <a:rPr lang="en-US" dirty="0" smtClean="0"/>
              <a:t>Temporal distribution</a:t>
            </a:r>
          </a:p>
          <a:p>
            <a:pPr lvl="1"/>
            <a:r>
              <a:rPr lang="en-US" dirty="0" smtClean="0"/>
              <a:t> Topic </a:t>
            </a:r>
            <a:r>
              <a:rPr lang="en-US" dirty="0"/>
              <a:t>expectation </a:t>
            </a:r>
            <a:r>
              <a:rPr lang="en-US" dirty="0" smtClean="0"/>
              <a:t>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378" y="2215161"/>
            <a:ext cx="3621450" cy="476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73" y="2727760"/>
            <a:ext cx="3577255" cy="493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347" y="3221381"/>
            <a:ext cx="4236811" cy="29920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4464" y="6176963"/>
            <a:ext cx="346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70C0"/>
                </a:solidFill>
              </a:rPr>
              <a:t>ord Sense Disambiguation (WSD)</a:t>
            </a:r>
          </a:p>
          <a:p>
            <a:pPr algn="ctr"/>
            <a:r>
              <a:rPr lang="en-US" dirty="0" smtClean="0">
                <a:solidFill>
                  <a:srgbClr val="F82A71"/>
                </a:solidFill>
              </a:rPr>
              <a:t>Dependency Parsing (DP)</a:t>
            </a:r>
            <a:endParaRPr lang="en-US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029" y="2945245"/>
            <a:ext cx="4855961" cy="37762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1" y="3029386"/>
            <a:ext cx="6248399" cy="24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90" y="2809962"/>
            <a:ext cx="4725530" cy="39115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8" y="2991837"/>
            <a:ext cx="6603847" cy="24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16223"/>
            <a:ext cx="5116927" cy="2322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12989"/>
            <a:ext cx="4472184" cy="138741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4. Topic Importance</a:t>
            </a:r>
          </a:p>
          <a:p>
            <a:pPr lvl="1"/>
            <a:r>
              <a:rPr lang="en-US" dirty="0" smtClean="0"/>
              <a:t>Rank topic by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5. Topic Dependency</a:t>
            </a:r>
          </a:p>
          <a:p>
            <a:pPr lvl="1"/>
            <a:r>
              <a:rPr lang="en-US" dirty="0"/>
              <a:t>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r>
              <a:rPr lang="en-US" dirty="0"/>
              <a:t> citing 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(2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6. Evolution Patterns</a:t>
            </a:r>
          </a:p>
          <a:p>
            <a:pPr lvl="1"/>
            <a:r>
              <a:rPr lang="en-US" dirty="0"/>
              <a:t>Plot the graph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of dependencies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between topics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734802" y="4671884"/>
            <a:ext cx="5827795" cy="879675"/>
            <a:chOff x="5334000" y="4876008"/>
            <a:chExt cx="5827795" cy="879675"/>
          </a:xfrm>
        </p:grpSpPr>
        <p:sp>
          <p:nvSpPr>
            <p:cNvPr id="9" name="Line Callout 2 8"/>
            <p:cNvSpPr/>
            <p:nvPr/>
          </p:nvSpPr>
          <p:spPr>
            <a:xfrm>
              <a:off x="7696200" y="5177394"/>
              <a:ext cx="3465595" cy="578289"/>
            </a:xfrm>
            <a:prstGeom prst="borderCallout2">
              <a:avLst>
                <a:gd name="adj1" fmla="val 48999"/>
                <a:gd name="adj2" fmla="val -73"/>
                <a:gd name="adj3" fmla="val 48999"/>
                <a:gd name="adj4" fmla="val -18732"/>
                <a:gd name="adj5" fmla="val -49592"/>
                <a:gd name="adj6" fmla="val -38889"/>
              </a:avLst>
            </a:prstGeom>
            <a:gradFill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rgbClr val="66D9EF"/>
                </a:gs>
              </a:gsLst>
            </a:gradFill>
            <a:ln w="3492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Importance of paper</a:t>
              </a:r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 </a:t>
              </a:r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j</a:t>
              </a:r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 </a:t>
              </a:r>
              <a:r>
                <a:rPr lang="en-US" dirty="0" smtClean="0"/>
                <a:t>in topic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k</a:t>
              </a:r>
              <a:r>
                <a:rPr lang="en-US" i="1" baseline="30000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(1)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5334000" y="4876008"/>
              <a:ext cx="1676400" cy="793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7848600" y="2595446"/>
            <a:ext cx="4189495" cy="1605466"/>
            <a:chOff x="7810500" y="2814134"/>
            <a:chExt cx="4189495" cy="1605466"/>
          </a:xfrm>
        </p:grpSpPr>
        <p:sp>
          <p:nvSpPr>
            <p:cNvPr id="10" name="Line Callout 2 9"/>
            <p:cNvSpPr/>
            <p:nvPr/>
          </p:nvSpPr>
          <p:spPr>
            <a:xfrm>
              <a:off x="8534400" y="2814134"/>
              <a:ext cx="3465595" cy="578289"/>
            </a:xfrm>
            <a:prstGeom prst="borderCallout2">
              <a:avLst>
                <a:gd name="adj1" fmla="val 99873"/>
                <a:gd name="adj2" fmla="val 50174"/>
                <a:gd name="adj3" fmla="val 190621"/>
                <a:gd name="adj4" fmla="val 35414"/>
                <a:gd name="adj5" fmla="val 274901"/>
                <a:gd name="adj6" fmla="val 4246"/>
              </a:avLst>
            </a:prstGeom>
            <a:gradFill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rgbClr val="66D9EF"/>
                </a:gs>
              </a:gsLst>
            </a:gradFill>
            <a:ln w="34925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dk1"/>
                  </a:solidFill>
                </a:rPr>
                <a:t>Chance of paper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j</a:t>
              </a:r>
              <a:r>
                <a:rPr lang="en-US" dirty="0">
                  <a:solidFill>
                    <a:schemeClr val="dk1"/>
                  </a:solidFill>
                </a:rPr>
                <a:t> citing topic </a:t>
              </a:r>
              <a:r>
                <a:rPr lang="en-US" i="1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k</a:t>
              </a:r>
              <a:r>
                <a:rPr lang="en-US" i="1" baseline="30000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(2)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7810500" y="4409688"/>
              <a:ext cx="1752600" cy="9912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04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562" y="1783756"/>
            <a:ext cx="5360875" cy="4435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6077" y="63119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AAN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2839" y="6053621"/>
            <a:ext cx="2345652" cy="627611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7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Discourse/Dialogue</a:t>
            </a:r>
            <a:endParaRPr lang="en-US" dirty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Summarization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987" y="1732557"/>
            <a:ext cx="4040152" cy="945329"/>
            <a:chOff x="6913987" y="1732557"/>
            <a:chExt cx="4040152" cy="945329"/>
          </a:xfrm>
        </p:grpSpPr>
        <p:sp>
          <p:nvSpPr>
            <p:cNvPr id="11" name="Rounded Rectangle 10"/>
            <p:cNvSpPr/>
            <p:nvPr/>
          </p:nvSpPr>
          <p:spPr>
            <a:xfrm>
              <a:off x="7702111" y="1732557"/>
              <a:ext cx="3252028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Word </a:t>
              </a:r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dirty="0" smtClean="0">
                  <a:solidFill>
                    <a:srgbClr val="FF0000"/>
                  </a:solidFill>
                </a:rPr>
                <a:t>ense Disambiguation, 91’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913987" y="1971054"/>
              <a:ext cx="788125" cy="706832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55161" y="2825477"/>
            <a:ext cx="4726234" cy="538142"/>
            <a:chOff x="6817408" y="1732557"/>
            <a:chExt cx="4198721" cy="539456"/>
          </a:xfrm>
        </p:grpSpPr>
        <p:sp>
          <p:nvSpPr>
            <p:cNvPr id="22" name="Rounded Rectangle 21"/>
            <p:cNvSpPr/>
            <p:nvPr/>
          </p:nvSpPr>
          <p:spPr>
            <a:xfrm>
              <a:off x="7702111" y="1732557"/>
              <a:ext cx="3314018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Prepositional Phrase Attachment, 94’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 flipV="1">
              <a:off x="6817408" y="1971053"/>
              <a:ext cx="884707" cy="300960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5790" y="3452175"/>
            <a:ext cx="3872202" cy="562182"/>
            <a:chOff x="6398456" y="1732557"/>
            <a:chExt cx="3192504" cy="563555"/>
          </a:xfrm>
        </p:grpSpPr>
        <p:sp>
          <p:nvSpPr>
            <p:cNvPr id="26" name="Rounded Rectangle 25"/>
            <p:cNvSpPr/>
            <p:nvPr/>
          </p:nvSpPr>
          <p:spPr>
            <a:xfrm>
              <a:off x="7702111" y="1732557"/>
              <a:ext cx="1888849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</a:t>
              </a:r>
              <a:r>
                <a:rPr lang="en-US" dirty="0" smtClean="0">
                  <a:solidFill>
                    <a:srgbClr val="FF0000"/>
                  </a:solidFill>
                </a:rPr>
                <a:t>tatistical Parsing, 99’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Curved Connector 26"/>
            <p:cNvCxnSpPr/>
            <p:nvPr/>
          </p:nvCxnSpPr>
          <p:spPr>
            <a:xfrm rot="10800000" flipV="1">
              <a:off x="6398456" y="1971054"/>
              <a:ext cx="1303660" cy="325058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05665" y="4273915"/>
            <a:ext cx="3760236" cy="684241"/>
            <a:chOff x="6208044" y="1441587"/>
            <a:chExt cx="5249872" cy="737132"/>
          </a:xfrm>
        </p:grpSpPr>
        <p:sp>
          <p:nvSpPr>
            <p:cNvPr id="30" name="Rounded Rectangle 29"/>
            <p:cNvSpPr/>
            <p:nvPr/>
          </p:nvSpPr>
          <p:spPr>
            <a:xfrm>
              <a:off x="7702110" y="1732557"/>
              <a:ext cx="3755806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mtClean="0">
                  <a:solidFill>
                    <a:srgbClr val="FF0000"/>
                  </a:solidFill>
                </a:rPr>
                <a:t>Discriminative Parsing, 03’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973785" y="4843233"/>
            <a:ext cx="3652157" cy="684241"/>
            <a:chOff x="6208044" y="1441587"/>
            <a:chExt cx="5098978" cy="737132"/>
          </a:xfrm>
        </p:grpSpPr>
        <p:sp>
          <p:nvSpPr>
            <p:cNvPr id="34" name="Rounded Rectangle 33"/>
            <p:cNvSpPr/>
            <p:nvPr/>
          </p:nvSpPr>
          <p:spPr>
            <a:xfrm>
              <a:off x="7702111" y="1732557"/>
              <a:ext cx="3604911" cy="446162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16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rgbClr val="66D9EF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Dependency Parsing, 05’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37"/>
          <p:cNvSpPr/>
          <p:nvPr/>
        </p:nvSpPr>
        <p:spPr>
          <a:xfrm>
            <a:off x="1905000" y="4325310"/>
            <a:ext cx="1803975" cy="627611"/>
          </a:xfrm>
          <a:prstGeom prst="round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7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"/>
              </a:rPr>
              <a:t>Grammars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"/>
              </a:rPr>
              <a:t>(faded in 90s)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25808" y="1646238"/>
            <a:ext cx="2820954" cy="1579864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351093" y="2869655"/>
            <a:ext cx="3107813" cy="425206"/>
          </a:xfrm>
          <a:prstGeom prst="roundRect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83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Statistical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1555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52" y="1845213"/>
            <a:ext cx="3307025" cy="19384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58" y="4039637"/>
            <a:ext cx="8075285" cy="2830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65" y="1198256"/>
            <a:ext cx="3691998" cy="2891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97627" y="4572000"/>
            <a:ext cx="543444" cy="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66525" y="4923150"/>
            <a:ext cx="2066734" cy="1584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72316" y="5486400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1916" y="5135154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79467" y="5705324"/>
            <a:ext cx="366410" cy="3691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79467" y="5895107"/>
            <a:ext cx="916718" cy="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74704" y="6084048"/>
            <a:ext cx="1228924" cy="7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03487" y="6299613"/>
            <a:ext cx="961832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96185" y="6489343"/>
            <a:ext cx="899815" cy="668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05400" y="6705600"/>
            <a:ext cx="885896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76283" y="2817068"/>
            <a:ext cx="381421" cy="397460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2511168"/>
            <a:ext cx="421286" cy="393505"/>
          </a:xfrm>
          <a:prstGeom prst="ellipse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71645" y="3029741"/>
            <a:ext cx="217844" cy="199821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33800" y="2511168"/>
            <a:ext cx="426461" cy="456859"/>
          </a:xfrm>
          <a:prstGeom prst="ellipse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Citation-LDA: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citations as a mixture of latent topics</a:t>
            </a:r>
          </a:p>
          <a:p>
            <a:r>
              <a:rPr lang="en-US" dirty="0" smtClean="0"/>
              <a:t>Discovering research topics: 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m</a:t>
            </a:r>
            <a:r>
              <a:rPr lang="en-US" dirty="0" smtClean="0">
                <a:solidFill>
                  <a:srgbClr val="F82A71"/>
                </a:solidFill>
              </a:rPr>
              <a:t>ilestone </a:t>
            </a:r>
            <a:r>
              <a:rPr lang="en-US" dirty="0" smtClean="0">
                <a:solidFill>
                  <a:srgbClr val="F82A71"/>
                </a:solidFill>
              </a:rPr>
              <a:t>papers, temporal strength, Keywords</a:t>
            </a:r>
          </a:p>
          <a:p>
            <a:r>
              <a:rPr lang="en-US" dirty="0" smtClean="0"/>
              <a:t>Discovery the theme evolution: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t</a:t>
            </a:r>
            <a:r>
              <a:rPr lang="en-US" dirty="0" smtClean="0">
                <a:solidFill>
                  <a:srgbClr val="F82A71"/>
                </a:solidFill>
              </a:rPr>
              <a:t>opic </a:t>
            </a:r>
            <a:r>
              <a:rPr lang="en-US" dirty="0" smtClean="0">
                <a:solidFill>
                  <a:srgbClr val="F82A71"/>
                </a:solidFill>
              </a:rPr>
              <a:t>importance and dependency, theme evolution patterns</a:t>
            </a:r>
          </a:p>
          <a:p>
            <a:r>
              <a:rPr lang="en-US" dirty="0" smtClean="0"/>
              <a:t>Citation-LDA: </a:t>
            </a:r>
            <a:r>
              <a:rPr lang="en-US" i="1" u="sng" dirty="0" smtClean="0"/>
              <a:t>a </a:t>
            </a:r>
            <a:r>
              <a:rPr lang="en-US" i="1" u="sng" dirty="0" smtClean="0">
                <a:solidFill>
                  <a:srgbClr val="C00000"/>
                </a:solidFill>
              </a:rPr>
              <a:t>general</a:t>
            </a:r>
            <a:r>
              <a:rPr lang="en-US" i="1" u="sng" dirty="0" smtClean="0"/>
              <a:t> modelling method for </a:t>
            </a:r>
            <a:r>
              <a:rPr lang="en-US" i="1" u="sng" dirty="0" smtClean="0">
                <a:solidFill>
                  <a:srgbClr val="C00000"/>
                </a:solidFill>
              </a:rPr>
              <a:t>network data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067"/>
            <a:ext cx="3356810" cy="19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99" y="842347"/>
            <a:ext cx="838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We must become more comfortable with probability and uncertainty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90" y="204267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Handwriting" charset="0"/>
                <a:ea typeface="Lucida Handwriting" charset="0"/>
                <a:cs typeface="Lucida Handwriting" charset="0"/>
              </a:rPr>
              <a:t>⎻ Nate Silver</a:t>
            </a:r>
            <a:endParaRPr lang="en-US" dirty="0"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835" y="1052289"/>
            <a:ext cx="2417163" cy="16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89" y="3297211"/>
            <a:ext cx="2325505" cy="175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51" y="3297211"/>
            <a:ext cx="3995649" cy="175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0" y="5052309"/>
            <a:ext cx="1708644" cy="17086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52991037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950" y="3091555"/>
            <a:ext cx="1511591" cy="112400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936654"/>
            <a:ext cx="3061088" cy="20810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Blind Men and The Elephant: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From Ranking to Pairwise Preferences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11" y="3043006"/>
            <a:ext cx="3062378" cy="2236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261494"/>
              </p:ext>
            </p:extLst>
          </p:nvPr>
        </p:nvGraphicFramePr>
        <p:xfrm>
          <a:off x="228600" y="1675651"/>
          <a:ext cx="5334000" cy="112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5942011" y="5257911"/>
            <a:ext cx="6077595" cy="1198330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err="1" smtClean="0">
                <a:solidFill>
                  <a:srgbClr val="A6E32D"/>
                </a:solidFill>
                <a:latin typeface=""/>
              </a:rPr>
              <a:t>Thustonian</a:t>
            </a:r>
            <a:r>
              <a:rPr lang="en-US" sz="2600" b="1" dirty="0" smtClean="0">
                <a:solidFill>
                  <a:srgbClr val="A6E32D"/>
                </a:solidFill>
                <a:latin typeface=""/>
              </a:rPr>
              <a:t> Pairwise Preference </a:t>
            </a:r>
            <a:r>
              <a:rPr lang="en-US" sz="2000" b="1" dirty="0" smtClean="0">
                <a:solidFill>
                  <a:srgbClr val="A6E32D"/>
                </a:solidFill>
                <a:latin typeface=""/>
              </a:rPr>
              <a:t>(TPP)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 smtClean="0">
                <a:solidFill>
                  <a:srgbClr val="66D9EF"/>
                </a:solidFill>
                <a:latin typeface=""/>
              </a:rPr>
              <a:t>Query Difficulty </a:t>
            </a:r>
            <a:r>
              <a:rPr lang="en-US" sz="2000" dirty="0" smtClean="0">
                <a:latin typeface=""/>
              </a:rPr>
              <a:t>and 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domain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>
                <a:solidFill>
                  <a:srgbClr val="66D9EF"/>
                </a:solidFill>
                <a:latin typeface=""/>
              </a:rPr>
              <a:t>Worker expertise </a:t>
            </a:r>
            <a:r>
              <a:rPr lang="en-US" sz="2000" dirty="0" smtClean="0">
                <a:latin typeface=""/>
              </a:rPr>
              <a:t>and 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truthfulness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"/>
              </a:rPr>
              <a:t> </a:t>
            </a:r>
            <a:endParaRPr lang="en-US" sz="2000" dirty="0">
              <a:latin typeface="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949333" y="1692475"/>
            <a:ext cx="1465734" cy="1092766"/>
          </a:xfrm>
          <a:custGeom>
            <a:avLst/>
            <a:gdLst>
              <a:gd name="connsiteX0" fmla="*/ 0 w 1465734"/>
              <a:gd name="connsiteY0" fmla="*/ 109277 h 1092766"/>
              <a:gd name="connsiteX1" fmla="*/ 109277 w 1465734"/>
              <a:gd name="connsiteY1" fmla="*/ 0 h 1092766"/>
              <a:gd name="connsiteX2" fmla="*/ 1356457 w 1465734"/>
              <a:gd name="connsiteY2" fmla="*/ 0 h 1092766"/>
              <a:gd name="connsiteX3" fmla="*/ 1465734 w 1465734"/>
              <a:gd name="connsiteY3" fmla="*/ 109277 h 1092766"/>
              <a:gd name="connsiteX4" fmla="*/ 1465734 w 1465734"/>
              <a:gd name="connsiteY4" fmla="*/ 983489 h 1092766"/>
              <a:gd name="connsiteX5" fmla="*/ 1356457 w 1465734"/>
              <a:gd name="connsiteY5" fmla="*/ 1092766 h 1092766"/>
              <a:gd name="connsiteX6" fmla="*/ 109277 w 1465734"/>
              <a:gd name="connsiteY6" fmla="*/ 1092766 h 1092766"/>
              <a:gd name="connsiteX7" fmla="*/ 0 w 1465734"/>
              <a:gd name="connsiteY7" fmla="*/ 983489 h 1092766"/>
              <a:gd name="connsiteX8" fmla="*/ 0 w 1465734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734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1356457" y="0"/>
                </a:lnTo>
                <a:cubicBezTo>
                  <a:pt x="1416809" y="0"/>
                  <a:pt x="1465734" y="48925"/>
                  <a:pt x="1465734" y="109277"/>
                </a:cubicBezTo>
                <a:lnTo>
                  <a:pt x="1465734" y="983489"/>
                </a:lnTo>
                <a:cubicBezTo>
                  <a:pt x="1465734" y="1043841"/>
                  <a:pt x="1416809" y="1092766"/>
                  <a:pt x="1356457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  <a:gradFill rotWithShape="0">
            <a:gsLst>
              <a:gs pos="0">
                <a:schemeClr val="tx1">
                  <a:lumMod val="85000"/>
                  <a:lumOff val="15000"/>
                </a:schemeClr>
              </a:gs>
              <a:gs pos="36000">
                <a:schemeClr val="bg2">
                  <a:lumMod val="50000"/>
                </a:schemeClr>
              </a:gs>
              <a:gs pos="100000">
                <a:schemeClr val="tx1"/>
              </a:gs>
            </a:gsLst>
            <a:lin ang="5400000" scaled="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Ranking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>
                <a:solidFill>
                  <a:schemeClr val="bg1"/>
                </a:solidFill>
              </a:rPr>
              <a:t>annotated by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66D9EF"/>
                </a:solidFill>
              </a:rPr>
              <a:t>Experts</a:t>
            </a:r>
            <a:endParaRPr lang="en-US" sz="2800" kern="1200" dirty="0">
              <a:solidFill>
                <a:srgbClr val="66D9EF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503388" y="1915911"/>
            <a:ext cx="849541" cy="645893"/>
          </a:xfrm>
          <a:custGeom>
            <a:avLst/>
            <a:gdLst>
              <a:gd name="connsiteX0" fmla="*/ 0 w 849541"/>
              <a:gd name="connsiteY0" fmla="*/ 129179 h 645893"/>
              <a:gd name="connsiteX1" fmla="*/ 526595 w 849541"/>
              <a:gd name="connsiteY1" fmla="*/ 129179 h 645893"/>
              <a:gd name="connsiteX2" fmla="*/ 526595 w 849541"/>
              <a:gd name="connsiteY2" fmla="*/ 0 h 645893"/>
              <a:gd name="connsiteX3" fmla="*/ 849541 w 849541"/>
              <a:gd name="connsiteY3" fmla="*/ 322947 h 645893"/>
              <a:gd name="connsiteX4" fmla="*/ 526595 w 849541"/>
              <a:gd name="connsiteY4" fmla="*/ 645893 h 645893"/>
              <a:gd name="connsiteX5" fmla="*/ 526595 w 849541"/>
              <a:gd name="connsiteY5" fmla="*/ 516714 h 645893"/>
              <a:gd name="connsiteX6" fmla="*/ 0 w 849541"/>
              <a:gd name="connsiteY6" fmla="*/ 516714 h 645893"/>
              <a:gd name="connsiteX7" fmla="*/ 0 w 849541"/>
              <a:gd name="connsiteY7" fmla="*/ 129179 h 64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41" h="645893">
                <a:moveTo>
                  <a:pt x="0" y="129179"/>
                </a:moveTo>
                <a:lnTo>
                  <a:pt x="526595" y="129179"/>
                </a:lnTo>
                <a:lnTo>
                  <a:pt x="526595" y="0"/>
                </a:lnTo>
                <a:lnTo>
                  <a:pt x="849541" y="322947"/>
                </a:lnTo>
                <a:lnTo>
                  <a:pt x="526595" y="645893"/>
                </a:lnTo>
                <a:lnTo>
                  <a:pt x="526595" y="516714"/>
                </a:lnTo>
                <a:lnTo>
                  <a:pt x="0" y="516714"/>
                </a:lnTo>
                <a:lnTo>
                  <a:pt x="0" y="12917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9179" rIns="193768" bIns="12917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  <p:sp>
        <p:nvSpPr>
          <p:cNvPr id="52" name="Freeform 51"/>
          <p:cNvSpPr/>
          <p:nvPr/>
        </p:nvSpPr>
        <p:spPr>
          <a:xfrm>
            <a:off x="8411362" y="1692475"/>
            <a:ext cx="3532987" cy="1092766"/>
          </a:xfrm>
          <a:custGeom>
            <a:avLst/>
            <a:gdLst>
              <a:gd name="connsiteX0" fmla="*/ 0 w 3532987"/>
              <a:gd name="connsiteY0" fmla="*/ 109277 h 1092766"/>
              <a:gd name="connsiteX1" fmla="*/ 109277 w 3532987"/>
              <a:gd name="connsiteY1" fmla="*/ 0 h 1092766"/>
              <a:gd name="connsiteX2" fmla="*/ 3423710 w 3532987"/>
              <a:gd name="connsiteY2" fmla="*/ 0 h 1092766"/>
              <a:gd name="connsiteX3" fmla="*/ 3532987 w 3532987"/>
              <a:gd name="connsiteY3" fmla="*/ 109277 h 1092766"/>
              <a:gd name="connsiteX4" fmla="*/ 3532987 w 3532987"/>
              <a:gd name="connsiteY4" fmla="*/ 983489 h 1092766"/>
              <a:gd name="connsiteX5" fmla="*/ 3423710 w 3532987"/>
              <a:gd name="connsiteY5" fmla="*/ 1092766 h 1092766"/>
              <a:gd name="connsiteX6" fmla="*/ 109277 w 3532987"/>
              <a:gd name="connsiteY6" fmla="*/ 1092766 h 1092766"/>
              <a:gd name="connsiteX7" fmla="*/ 0 w 3532987"/>
              <a:gd name="connsiteY7" fmla="*/ 983489 h 1092766"/>
              <a:gd name="connsiteX8" fmla="*/ 0 w 3532987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987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3423710" y="0"/>
                </a:lnTo>
                <a:cubicBezTo>
                  <a:pt x="3484062" y="0"/>
                  <a:pt x="3532987" y="48925"/>
                  <a:pt x="3532987" y="109277"/>
                </a:cubicBezTo>
                <a:lnTo>
                  <a:pt x="3532987" y="983489"/>
                </a:lnTo>
                <a:cubicBezTo>
                  <a:pt x="3532987" y="1043841"/>
                  <a:pt x="3484062" y="1092766"/>
                  <a:pt x="3423710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  <a:gradFill rotWithShape="0">
            <a:gsLst>
              <a:gs pos="0">
                <a:schemeClr val="tx1">
                  <a:lumMod val="85000"/>
                  <a:lumOff val="15000"/>
                </a:schemeClr>
              </a:gs>
              <a:gs pos="36000">
                <a:schemeClr val="bg2">
                  <a:lumMod val="50000"/>
                </a:schemeClr>
              </a:gs>
              <a:gs pos="100000">
                <a:schemeClr val="tx1"/>
              </a:gs>
            </a:gsLst>
            <a:lin ang="5400000" scaled="0"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Pairwise Preferences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/>
              <a:t>annotated by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66D9EF"/>
                </a:solidFill>
              </a:rPr>
              <a:t>Crowd Workers</a:t>
            </a:r>
            <a:endParaRPr lang="en-US" sz="2800" kern="1200" dirty="0">
              <a:solidFill>
                <a:srgbClr val="66D9EF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00050" y="5486400"/>
            <a:ext cx="4991100" cy="914400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A6E32D"/>
                </a:solidFill>
              </a:rPr>
              <a:t>Challenges:</a:t>
            </a:r>
          </a:p>
          <a:p>
            <a:pPr lvl="1"/>
            <a:r>
              <a:rPr lang="en-US" sz="2400" b="1" i="1" dirty="0" smtClean="0">
                <a:solidFill>
                  <a:srgbClr val="66D9EF"/>
                </a:solidFill>
              </a:rPr>
              <a:t>Incompleteness</a:t>
            </a:r>
            <a:r>
              <a:rPr lang="en-US" sz="2400" dirty="0" smtClean="0"/>
              <a:t> and </a:t>
            </a:r>
            <a:r>
              <a:rPr lang="en-US" sz="2400" b="1" i="1" dirty="0" smtClean="0">
                <a:solidFill>
                  <a:srgbClr val="66D9EF"/>
                </a:solidFill>
              </a:rPr>
              <a:t>Inconsistency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741239" y="2886588"/>
            <a:ext cx="1345319" cy="1699789"/>
            <a:chOff x="5088098" y="3027836"/>
            <a:chExt cx="1374613" cy="183852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027" y="3202423"/>
              <a:ext cx="764684" cy="7646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098" y="3027836"/>
              <a:ext cx="949003" cy="94900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93242" y="3960963"/>
              <a:ext cx="1160494" cy="905401"/>
            </a:xfrm>
            <a:prstGeom prst="rect">
              <a:avLst/>
            </a:prstGeom>
          </p:spPr>
        </p:pic>
      </p:grpSp>
      <p:sp>
        <p:nvSpPr>
          <p:cNvPr id="47" name="Curved Up Arrow 46"/>
          <p:cNvSpPr/>
          <p:nvPr/>
        </p:nvSpPr>
        <p:spPr>
          <a:xfrm rot="1401469">
            <a:off x="6324478" y="4639071"/>
            <a:ext cx="1081766" cy="446648"/>
          </a:xfrm>
          <a:prstGeom prst="curvedUpArrow">
            <a:avLst>
              <a:gd name="adj1" fmla="val 33133"/>
              <a:gd name="adj2" fmla="val 81714"/>
              <a:gd name="adj3" fmla="val 56134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8601998">
            <a:off x="10579918" y="4428714"/>
            <a:ext cx="1089195" cy="596556"/>
          </a:xfrm>
          <a:prstGeom prst="curvedUpArrow">
            <a:avLst>
              <a:gd name="adj1" fmla="val 30107"/>
              <a:gd name="adj2" fmla="val 62119"/>
              <a:gd name="adj3" fmla="val 5989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0" grpId="0" animBg="1"/>
      <p:bldP spid="51" grpId="0" animBg="1"/>
      <p:bldP spid="52" grpId="0" animBg="1"/>
      <p:bldP spid="25" grpId="0" animBg="1"/>
      <p:bldP spid="47" grpId="0" animBg="1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Ranking Model (TRM):</a:t>
            </a:r>
            <a:br>
              <a:rPr lang="en-US" dirty="0" smtClean="0"/>
            </a:br>
            <a:r>
              <a:rPr lang="en-US" dirty="0" smtClean="0"/>
              <a:t>PLVM for Ranked Lists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49"/>
            <a:ext cx="1181540" cy="180101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514" y="3590429"/>
            <a:ext cx="159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Louis Leon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Thurstone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1887 - 1955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58" y="1619267"/>
            <a:ext cx="3147634" cy="2877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7504" y="313207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504" y="445849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504" y="37952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C &gt; 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32" y="2931690"/>
            <a:ext cx="563580" cy="600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031" y="3611330"/>
            <a:ext cx="462362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017" y="4300079"/>
            <a:ext cx="512395" cy="51178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3455" y="5522295"/>
            <a:ext cx="4467281" cy="85698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A6E32D"/>
                </a:solidFill>
                <a:latin typeface=""/>
              </a:rPr>
              <a:t>TRM is a </a:t>
            </a:r>
            <a:r>
              <a:rPr lang="en-US" i="1" smtClean="0">
                <a:solidFill>
                  <a:srgbClr val="F82A71"/>
                </a:solidFill>
                <a:latin typeface=""/>
              </a:rPr>
              <a:t>PLVM</a:t>
            </a:r>
            <a:r>
              <a:rPr lang="en-US" smtClean="0">
                <a:solidFill>
                  <a:srgbClr val="A6E32D"/>
                </a:solidFill>
                <a:latin typeface=""/>
              </a:rPr>
              <a:t> modelling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ranked lists </a:t>
            </a:r>
            <a:r>
              <a:rPr lang="en-US" dirty="0" smtClean="0">
                <a:solidFill>
                  <a:srgbClr val="A6E32D"/>
                </a:solidFill>
                <a:latin typeface=""/>
              </a:rPr>
              <a:t>as judgements following </a:t>
            </a:r>
            <a:r>
              <a:rPr lang="en-US" dirty="0" smtClean="0">
                <a:solidFill>
                  <a:srgbClr val="F82A71"/>
                </a:solidFill>
                <a:latin typeface=""/>
              </a:rPr>
              <a:t>normal distributions</a:t>
            </a:r>
            <a:endParaRPr lang="en-US" i="1" dirty="0">
              <a:solidFill>
                <a:srgbClr val="F82A71"/>
              </a:solidFill>
              <a:latin typeface="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14" y="4857574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F82A71"/>
                </a:solidFill>
              </a:rPr>
              <a:t>Which one or what is the true ranking?</a:t>
            </a:r>
            <a:endParaRPr lang="en-US" sz="2400" b="1" i="1" u="sng" dirty="0">
              <a:solidFill>
                <a:srgbClr val="F82A7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610" y="4536868"/>
            <a:ext cx="1279191" cy="15599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186891" y="610032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sz="1200" b="1" dirty="0" err="1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199" y="4545063"/>
            <a:ext cx="4014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First scalable algorithm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Gibbs sampling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By </a:t>
            </a:r>
            <a:r>
              <a:rPr lang="en-US" b="1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b="1" dirty="0" err="1" smtClean="0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 (92’-93’)</a:t>
            </a:r>
            <a:r>
              <a:rPr lang="en-US" sz="2000" dirty="0" smtClean="0"/>
              <a:t>, (was) a UIUC Professor </a:t>
            </a:r>
            <a:endParaRPr lang="en-US" sz="20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687163"/>
            <a:ext cx="3200392" cy="27534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47940" y="122813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79434" y="399533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87527" y="3147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3541" y="352970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779436" y="3821261"/>
            <a:ext cx="678764" cy="94868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578954" y="1522130"/>
            <a:ext cx="849590" cy="605845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53750" y="26158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54695" y="1417373"/>
            <a:ext cx="20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Curved Connector 43"/>
          <p:cNvCxnSpPr/>
          <p:nvPr/>
        </p:nvCxnSpPr>
        <p:spPr>
          <a:xfrm rot="10800000" flipV="1">
            <a:off x="8762998" y="1659315"/>
            <a:ext cx="1523994" cy="435816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26588" y="3600366"/>
            <a:ext cx="177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anking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8" name="Curved Connector 47"/>
          <p:cNvCxnSpPr/>
          <p:nvPr/>
        </p:nvCxnSpPr>
        <p:spPr>
          <a:xfrm rot="16200000" flipV="1">
            <a:off x="9849280" y="2754525"/>
            <a:ext cx="1012280" cy="816228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/>
      <p:bldP spid="30" grpId="0"/>
      <p:bldP spid="32" grpId="0"/>
      <p:bldP spid="34" grpId="0"/>
      <p:bldP spid="35" grpId="0"/>
      <p:bldP spid="42" grpId="0"/>
      <p:bldP spid="43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Thustonian</a:t>
            </a:r>
            <a:r>
              <a:rPr lang="en-US" dirty="0" smtClean="0"/>
              <a:t> Pairwise Preference (TPP):</a:t>
            </a:r>
            <a:br>
              <a:rPr lang="en-US" dirty="0" smtClean="0"/>
            </a:br>
            <a:r>
              <a:rPr lang="en-US" dirty="0" smtClean="0"/>
              <a:t>PLVM for Pairwise judgements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362200"/>
            <a:ext cx="10764230" cy="2390776"/>
            <a:chOff x="843455" y="1981200"/>
            <a:chExt cx="10764230" cy="23907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455" y="1981200"/>
              <a:ext cx="3230513" cy="2347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981200"/>
              <a:ext cx="3271454" cy="2390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1486" y="1985432"/>
              <a:ext cx="3266199" cy="238654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76800"/>
            <a:ext cx="944580" cy="1006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755636"/>
            <a:ext cx="418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82A71"/>
                </a:solidFill>
              </a:rPr>
              <a:t>Modelling Pairwise Preferences:</a:t>
            </a:r>
            <a:endParaRPr lang="en-US" sz="2400" dirty="0">
              <a:solidFill>
                <a:srgbClr val="F82A7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2780" y="5709989"/>
            <a:ext cx="238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 (on the </a:t>
            </a:r>
            <a:r>
              <a:rPr lang="en-US" b="1" i="1" dirty="0" smtClean="0">
                <a:solidFill>
                  <a:srgbClr val="C00000"/>
                </a:solidFill>
              </a:rPr>
              <a:t>query domain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745" y="4891679"/>
            <a:ext cx="752072" cy="991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15811" y="5709989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Limited expertise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6231" y="4942204"/>
            <a:ext cx="942169" cy="9410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886" y="5709988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Malicious</a:t>
            </a:r>
            <a:endParaRPr lang="en-US" b="1" dirty="0"/>
          </a:p>
        </p:txBody>
      </p:sp>
      <p:sp>
        <p:nvSpPr>
          <p:cNvPr id="18" name="Line Callout 2 17"/>
          <p:cNvSpPr/>
          <p:nvPr/>
        </p:nvSpPr>
        <p:spPr>
          <a:xfrm>
            <a:off x="5586431" y="5032936"/>
            <a:ext cx="1719055" cy="538350"/>
          </a:xfrm>
          <a:prstGeom prst="borderCallout2">
            <a:avLst>
              <a:gd name="adj1" fmla="val -800"/>
              <a:gd name="adj2" fmla="val 49310"/>
              <a:gd name="adj3" fmla="val -25764"/>
              <a:gd name="adj4" fmla="val 37729"/>
              <a:gd name="adj5" fmla="val -64426"/>
              <a:gd name="adj6" fmla="val 374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due to Low Expertise 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769244" y="6120421"/>
            <a:ext cx="1771511" cy="538350"/>
          </a:xfrm>
          <a:prstGeom prst="borderCallout2">
            <a:avLst>
              <a:gd name="adj1" fmla="val -800"/>
              <a:gd name="adj2" fmla="val 49310"/>
              <a:gd name="adj3" fmla="val -27228"/>
              <a:gd name="adj4" fmla="val 37270"/>
              <a:gd name="adj5" fmla="val -298706"/>
              <a:gd name="adj6" fmla="val 365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 due to Difficult </a:t>
            </a:r>
            <a:r>
              <a:rPr lang="en-US" dirty="0">
                <a:solidFill>
                  <a:srgbClr val="F82A71"/>
                </a:solidFill>
              </a:rPr>
              <a:t>Q</a:t>
            </a:r>
            <a:r>
              <a:rPr lang="en-US" dirty="0" smtClean="0">
                <a:solidFill>
                  <a:srgbClr val="F82A71"/>
                </a:solidFill>
              </a:rPr>
              <a:t>uery</a:t>
            </a:r>
            <a:endParaRPr lang="en-US" dirty="0">
              <a:solidFill>
                <a:srgbClr val="F82A7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77400" y="4710112"/>
            <a:ext cx="2152511" cy="923846"/>
            <a:chOff x="9677400" y="4710112"/>
            <a:chExt cx="2152511" cy="923846"/>
          </a:xfrm>
        </p:grpSpPr>
        <p:sp>
          <p:nvSpPr>
            <p:cNvPr id="20" name="Line Callout 2 19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Error due to “Flipping”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9677400" y="4710112"/>
              <a:ext cx="1066800" cy="2533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181780" y="4710111"/>
            <a:ext cx="1750029" cy="794039"/>
            <a:chOff x="9498471" y="4675627"/>
            <a:chExt cx="2331440" cy="958331"/>
          </a:xfrm>
        </p:grpSpPr>
        <p:sp>
          <p:nvSpPr>
            <p:cNvPr id="36" name="Line Callout 2 35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No Error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9498471" y="4675627"/>
              <a:ext cx="1245730" cy="28779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135" y="4810517"/>
            <a:ext cx="1240261" cy="12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Thustonian</a:t>
            </a:r>
            <a:r>
              <a:rPr lang="en-US" dirty="0"/>
              <a:t> 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837" y="360747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</a:t>
            </a:r>
          </a:p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mixture prior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0553" y="4654824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Query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4153" y="41038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4153" y="3616041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6812" y="318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837" y="1467265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1346437" y="1761262"/>
            <a:ext cx="908953" cy="78952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6563" y="2059420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(mean)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3810000" y="2345557"/>
            <a:ext cx="685802" cy="20523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24038" y="27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8265" y="6091118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 ☓ Domain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20069" y="5061126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expertise and </a:t>
            </a:r>
          </a:p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truthfulness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40" y="1754590"/>
            <a:ext cx="3254297" cy="264653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169526" y="1693017"/>
            <a:ext cx="3505200" cy="1053820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69526" y="2732210"/>
            <a:ext cx="3505200" cy="166891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39787" y="4580248"/>
            <a:ext cx="1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Judgement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2582" y="3195216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 difference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5400000">
            <a:off x="4715456" y="3801056"/>
            <a:ext cx="457200" cy="322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47739" y="5233021"/>
            <a:ext cx="21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pairwise preference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0" name="Curved Connector 39"/>
          <p:cNvCxnSpPr/>
          <p:nvPr/>
        </p:nvCxnSpPr>
        <p:spPr>
          <a:xfrm rot="16200000" flipV="1">
            <a:off x="5343973" y="4840618"/>
            <a:ext cx="758575" cy="237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510" y="4772531"/>
            <a:ext cx="1905000" cy="3740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151" y="5491603"/>
            <a:ext cx="4577031" cy="431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151" y="6289421"/>
            <a:ext cx="1600200" cy="34205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09072" y="447015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1836" y="522931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19774" y="600093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9966" y="1645530"/>
            <a:ext cx="2287733" cy="196821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571393" y="362668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TRM</a:t>
            </a:r>
          </a:p>
        </p:txBody>
      </p:sp>
    </p:spTree>
    <p:extLst>
      <p:ext uri="{BB962C8B-B14F-4D97-AF65-F5344CB8AC3E}">
        <p14:creationId xmlns:p14="http://schemas.microsoft.com/office/powerpoint/2010/main" val="248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24" grpId="0"/>
      <p:bldP spid="26" grpId="0"/>
      <p:bldP spid="27" grpId="0"/>
      <p:bldP spid="32" grpId="0" animBg="1"/>
      <p:bldP spid="32" grpId="1" animBg="1"/>
      <p:bldP spid="33" grpId="0" animBg="1"/>
      <p:bldP spid="33" grpId="1" animBg="1"/>
      <p:bldP spid="34" grpId="0"/>
      <p:bldP spid="35" grpId="0"/>
      <p:bldP spid="39" grpId="0"/>
      <p:bldP spid="48" grpId="0"/>
      <p:bldP spid="50" grpId="0"/>
      <p:bldP spid="51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Thustonian</a:t>
            </a:r>
            <a:r>
              <a:rPr lang="en-US" dirty="0"/>
              <a:t> 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15" y="2077405"/>
            <a:ext cx="4577031" cy="431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15" y="2875223"/>
            <a:ext cx="1600200" cy="3420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8400" y="181511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6338" y="258673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84830" y="3961964"/>
            <a:ext cx="4876800" cy="21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610600" y="3886200"/>
            <a:ext cx="0" cy="757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59757" y="3961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88474" y="340818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spammer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43488" y="396196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6921" y="401212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malicious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157275" y="3550456"/>
                <a:ext cx="5645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latin typeface="Cambria Math" charset="0"/>
                          <a:ea typeface="Latin Modern Roman 10" charset="0"/>
                          <a:cs typeface="Latin Modern Roman 10" charset="0"/>
                        </a:rPr>
                        <m:t>𝝉</m:t>
                      </m:r>
                    </m:oMath>
                  </m:oMathPara>
                </a14:m>
                <a:endParaRPr lang="en-US" sz="3200" b="1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275" y="3550456"/>
                <a:ext cx="564577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Thustonian</a:t>
            </a:r>
            <a:r>
              <a:rPr lang="en-US" dirty="0"/>
              <a:t> 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905000"/>
            <a:ext cx="5547761" cy="1216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0989" y="31875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 algorithm: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00887" y="4607067"/>
            <a:ext cx="4938595" cy="824298"/>
            <a:chOff x="6850580" y="3558322"/>
            <a:chExt cx="4938595" cy="8242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0580" y="3558322"/>
              <a:ext cx="3733800" cy="4038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7280" y="4125414"/>
              <a:ext cx="3200400" cy="25720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918424" y="377751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M-step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979" y="3612027"/>
            <a:ext cx="1155225" cy="3387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918423" y="358140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0580" y="3596713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intractable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057" y="3948203"/>
            <a:ext cx="1702143" cy="4970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1" y="401125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sampling-friendly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0" name="Straight Connector 29"/>
          <p:cNvCxnSpPr>
            <a:stCxn id="19" idx="1"/>
            <a:endCxn id="17" idx="3"/>
          </p:cNvCxnSpPr>
          <p:nvPr/>
        </p:nvCxnSpPr>
        <p:spPr>
          <a:xfrm>
            <a:off x="6850580" y="3781379"/>
            <a:ext cx="3450624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3" y="2540174"/>
            <a:ext cx="4725894" cy="308122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66D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3231316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211" y="4179427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80809" y="550830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 difficulty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05837" y="592458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74144" y="283150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49485" y="38016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1" animBg="1"/>
      <p:bldP spid="19" grpId="0" animBg="1"/>
      <p:bldP spid="20" grpId="1" animBg="1"/>
      <p:bldP spid="21" grpId="1" animBg="1"/>
      <p:bldP spid="23" grpId="0" animBg="1"/>
      <p:bldP spid="24" grpId="0"/>
      <p:bldP spid="25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Majority Voting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9" y="2133600"/>
            <a:ext cx="5793490" cy="3429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637298" y="1814460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mean 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03909" y="292457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variance</a:t>
            </a: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03158" y="5239434"/>
            <a:ext cx="275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multinomial</a:t>
            </a:r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6854" y="727649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9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Simulated Study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28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81200" y="18145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1814512"/>
            <a:ext cx="5486400" cy="0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10800" y="18145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6400" y="1814512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2717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10000" y="2261773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67600" y="2271712"/>
            <a:ext cx="27432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00198" y="22717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1200" y="27289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2728911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738850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0" y="2738850"/>
            <a:ext cx="2743200" cy="9939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1600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207710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599" y="25385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4" y="2996286"/>
            <a:ext cx="1839276" cy="2782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3" y="3014285"/>
            <a:ext cx="1917064" cy="2602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005286"/>
            <a:ext cx="1981200" cy="258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073" y="3005286"/>
            <a:ext cx="2152650" cy="2540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98" y="3477108"/>
            <a:ext cx="10058400" cy="2431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2800" y="59088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full model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1812" y="62210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only 1 domain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04318" y="58805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worker expertise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7380" y="622107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query difficulty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93340" y="585174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(Chen et al., 2013)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1068" y="43236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5 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2558" y="52513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30 docs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851740"/>
            <a:ext cx="1371600" cy="29391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27946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0888" y="19024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2794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8915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9155" y="19016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89154" y="1427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06411" y="14275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10800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67600" y="18997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67600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4158" y="18974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8158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 Era of Abundant Data</a:t>
            </a:r>
            <a:endParaRPr lang="en-US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1618470"/>
            <a:ext cx="2130899" cy="143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574" y="2941726"/>
            <a:ext cx="144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Network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1" y="3353514"/>
            <a:ext cx="2037193" cy="172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9293" y="2955709"/>
            <a:ext cx="7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05" y="1773805"/>
            <a:ext cx="1630171" cy="10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7" y="1863485"/>
            <a:ext cx="1541182" cy="1541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0" y="3475323"/>
            <a:ext cx="2144715" cy="160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279" y="493871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Images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406" y="5407576"/>
            <a:ext cx="1168182" cy="1205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53" y="5116939"/>
            <a:ext cx="2659235" cy="14958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5879" y="1618470"/>
            <a:ext cx="66508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How To: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Represent </a:t>
            </a:r>
            <a:r>
              <a:rPr lang="en-US" sz="3200" dirty="0" smtClean="0"/>
              <a:t>the data and knowledge?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Model </a:t>
            </a:r>
            <a:r>
              <a:rPr lang="en-US" sz="3200" dirty="0" smtClean="0"/>
              <a:t>uncertainty and noise?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Scale </a:t>
            </a:r>
            <a:r>
              <a:rPr lang="en-US" sz="3200" dirty="0" smtClean="0"/>
              <a:t>well to large data?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9369" y="4306477"/>
            <a:ext cx="591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82A71"/>
                </a:solidFill>
              </a:rPr>
              <a:t>Probabilistic Modeling</a:t>
            </a:r>
          </a:p>
          <a:p>
            <a:r>
              <a:rPr lang="en-US" sz="4400" dirty="0">
                <a:solidFill>
                  <a:srgbClr val="F82A71"/>
                </a:solidFill>
              </a:rPr>
              <a:t>	</a:t>
            </a:r>
            <a:r>
              <a:rPr lang="en-US" sz="4400" dirty="0" smtClean="0">
                <a:solidFill>
                  <a:srgbClr val="F82A71"/>
                </a:solidFill>
              </a:rPr>
              <a:t>with </a:t>
            </a:r>
            <a:r>
              <a:rPr lang="en-US" sz="4400" i="1" dirty="0" smtClean="0">
                <a:solidFill>
                  <a:srgbClr val="F82A71"/>
                </a:solidFill>
              </a:rPr>
              <a:t>Latent</a:t>
            </a:r>
            <a:r>
              <a:rPr lang="en-US" sz="4400" dirty="0" smtClean="0">
                <a:solidFill>
                  <a:srgbClr val="F82A71"/>
                </a:solidFill>
              </a:rPr>
              <a:t> Variables</a:t>
            </a:r>
            <a:endParaRPr lang="en-US" sz="4400" dirty="0">
              <a:solidFill>
                <a:srgbClr val="F82A7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8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TPP: </a:t>
            </a:r>
            <a:r>
              <a:rPr lang="en-US" dirty="0" smtClean="0"/>
              <a:t>Domain Prediction and Efficiency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623653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21" y="1981200"/>
            <a:ext cx="4672679" cy="36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Malicious </a:t>
            </a:r>
            <a:r>
              <a:rPr lang="en-US" dirty="0"/>
              <a:t>Worker Detection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028" y="1825625"/>
            <a:ext cx="5113943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64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100/200 annotators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10 malicious workers </a:t>
            </a:r>
            <a:r>
              <a:rPr lang="en-US" dirty="0" smtClean="0"/>
              <a:t>in 100 group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20 malicious workers </a:t>
            </a:r>
            <a:r>
              <a:rPr lang="en-US" dirty="0"/>
              <a:t>in 2</a:t>
            </a:r>
            <a:r>
              <a:rPr lang="en-US" dirty="0" smtClean="0"/>
              <a:t>00 </a:t>
            </a:r>
            <a:r>
              <a:rPr lang="en-US" dirty="0"/>
              <a:t>group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Sparsity ratio</a:t>
            </a:r>
          </a:p>
          <a:p>
            <a:pPr lvl="1"/>
            <a:r>
              <a:rPr lang="en-US" dirty="0" smtClean="0"/>
              <a:t>0.01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(4.35 out of 435 pairs)</a:t>
            </a:r>
          </a:p>
          <a:p>
            <a:pPr lvl="1"/>
            <a:r>
              <a:rPr lang="en-US" dirty="0" smtClean="0"/>
              <a:t>0.02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(8.7 out of 435 pairs)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Rank Aggregation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7999280" cy="2924956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075480" y="1690688"/>
            <a:ext cx="3352800" cy="4089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25 retrieval systems</a:t>
            </a:r>
          </a:p>
          <a:p>
            <a:pPr lvl="1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25 workers </a:t>
            </a:r>
            <a:r>
              <a:rPr lang="en-US" dirty="0" smtClean="0"/>
              <a:t>for TPP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Baselines work with rankings:</a:t>
            </a:r>
          </a:p>
          <a:p>
            <a:pPr lvl="1"/>
            <a:r>
              <a:rPr lang="en-US" dirty="0" smtClean="0"/>
              <a:t>TRM</a:t>
            </a:r>
          </a:p>
          <a:p>
            <a:pPr lvl="1"/>
            <a:r>
              <a:rPr lang="en-US" dirty="0" err="1" smtClean="0"/>
              <a:t>BordaCount</a:t>
            </a:r>
            <a:endParaRPr lang="en-US" dirty="0" smtClean="0"/>
          </a:p>
          <a:p>
            <a:pPr lvl="2"/>
            <a:r>
              <a:rPr lang="en-US" dirty="0" smtClean="0"/>
              <a:t>Majority Voting for Ranking</a:t>
            </a:r>
          </a:p>
        </p:txBody>
      </p:sp>
    </p:spTree>
    <p:extLst>
      <p:ext uri="{BB962C8B-B14F-4D97-AF65-F5344CB8AC3E}">
        <p14:creationId xmlns:p14="http://schemas.microsoft.com/office/powerpoint/2010/main" val="19249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Pairwise Preferences in Crowdsourcing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extending </a:t>
            </a:r>
            <a:r>
              <a:rPr lang="en-US" dirty="0" err="1" smtClean="0">
                <a:solidFill>
                  <a:srgbClr val="F82A71"/>
                </a:solidFill>
              </a:rPr>
              <a:t>Thurstonian</a:t>
            </a:r>
            <a:r>
              <a:rPr lang="en-US" dirty="0" smtClean="0">
                <a:solidFill>
                  <a:srgbClr val="F82A71"/>
                </a:solidFill>
              </a:rPr>
              <a:t> Ranking Model</a:t>
            </a:r>
          </a:p>
          <a:p>
            <a:pPr lvl="1"/>
            <a:r>
              <a:rPr lang="en-US" dirty="0" smtClean="0"/>
              <a:t>explaining </a:t>
            </a:r>
            <a:r>
              <a:rPr lang="en-US" dirty="0" smtClean="0">
                <a:solidFill>
                  <a:srgbClr val="F82A71"/>
                </a:solidFill>
              </a:rPr>
              <a:t>errors/uncertainty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82A71"/>
                </a:solidFill>
              </a:rPr>
              <a:t>a multitude of sources</a:t>
            </a:r>
          </a:p>
          <a:p>
            <a:r>
              <a:rPr lang="en-US" dirty="0" smtClean="0"/>
              <a:t>Knowledge Discovering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query difficulty, query domain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worker domain expertise, worker truthfulness</a:t>
            </a:r>
            <a:endParaRPr lang="en-US" dirty="0">
              <a:solidFill>
                <a:srgbClr val="F82A71"/>
              </a:solidFill>
            </a:endParaRPr>
          </a:p>
          <a:p>
            <a:r>
              <a:rPr lang="en-US" dirty="0" smtClean="0"/>
              <a:t>Efficient Optimization</a:t>
            </a:r>
          </a:p>
          <a:p>
            <a:pPr lvl="1"/>
            <a:r>
              <a:rPr lang="en-US" dirty="0" smtClean="0"/>
              <a:t>EM algorithm: E-step by </a:t>
            </a:r>
            <a:r>
              <a:rPr lang="en-US" dirty="0" smtClean="0">
                <a:solidFill>
                  <a:srgbClr val="F82A71"/>
                </a:solidFill>
              </a:rPr>
              <a:t>sampling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52401"/>
            <a:ext cx="2224178" cy="1624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45462108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Classification: with </a:t>
            </a:r>
            <a:r>
              <a:rPr lang="en-US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known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 vector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7" y="3576692"/>
            <a:ext cx="3238501" cy="4221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030029" y="4813742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5042342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6059" y="4563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609" y="47938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3053" y="40730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positive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7763" y="3957957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</a:t>
            </a:r>
            <a:r>
              <a:rPr lang="en-US" i="1" u="sng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th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</a:t>
            </a:r>
          </a:p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vector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V="1">
            <a:off x="5791200" y="4281123"/>
            <a:ext cx="1075473" cy="2030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770164" y="3962334"/>
            <a:ext cx="46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7098" y="4332142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27973" y="4873618"/>
            <a:ext cx="1118026" cy="56114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29407" y="4623500"/>
            <a:ext cx="753239" cy="418843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600" y="5599342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pos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069013" y="5422742"/>
            <a:ext cx="136124" cy="2515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95290" y="529684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neg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52030" y="6025926"/>
            <a:ext cx="130305" cy="2459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3293" y="5635129"/>
            <a:ext cx="368020" cy="6951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404192" y="4626374"/>
            <a:ext cx="345549" cy="671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2" grpId="0"/>
      <p:bldP spid="23" grpId="0"/>
      <p:bldP spid="35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5351488"/>
            <a:ext cx="354788" cy="34827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Embedding: with </a:t>
            </a:r>
            <a:r>
              <a:rPr lang="en-US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unknown</a:t>
            </a:r>
            <a:r>
              <a:rPr lang="en-US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feature vector (representation)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35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3615707"/>
            <a:ext cx="4495800" cy="10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6" y="4537100"/>
            <a:ext cx="3505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recursive </a:t>
            </a:r>
            <a:r>
              <a:rPr lang="en-US" sz="2000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</a:t>
            </a:r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network</a:t>
            </a:r>
            <a:endParaRPr lang="en-US" i="1" u="sng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vs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800600" y="6307666"/>
            <a:ext cx="1185769" cy="373584"/>
          </a:xfrm>
          <a:prstGeom prst="straightConnector1">
            <a:avLst/>
          </a:prstGeom>
          <a:ln w="34925">
            <a:solidFill>
              <a:srgbClr val="F0922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985539" y="5288635"/>
            <a:ext cx="946570" cy="1392614"/>
          </a:xfrm>
          <a:prstGeom prst="straightConnector1">
            <a:avLst/>
          </a:prstGeom>
          <a:ln w="34925" cmpd="sng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32918" y="571529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recursive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2200" y="475077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network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6800" y="5314716"/>
            <a:ext cx="1981200" cy="973666"/>
          </a:xfrm>
          <a:prstGeom prst="line">
            <a:avLst/>
          </a:prstGeom>
          <a:ln w="6350" cap="rnd"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867400" y="5792353"/>
            <a:ext cx="108202" cy="894127"/>
          </a:xfrm>
          <a:prstGeom prst="straightConnector1">
            <a:avLst/>
          </a:prstGeom>
          <a:ln w="34925" cap="rnd" cmpd="sng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095193" y="5361789"/>
            <a:ext cx="850639" cy="1307872"/>
          </a:xfrm>
          <a:prstGeom prst="straightConnector1">
            <a:avLst/>
          </a:prstGeom>
          <a:ln w="34925" cap="rnd" cmpd="sng">
            <a:solidFill>
              <a:srgbClr val="F82A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732410" y="4660079"/>
            <a:ext cx="125907" cy="1104721"/>
          </a:xfrm>
          <a:prstGeom prst="straightConnector1">
            <a:avLst/>
          </a:prstGeom>
          <a:ln w="25400" cap="rnd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91287" y="487565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48409" y="5288635"/>
            <a:ext cx="646954" cy="7476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58131" y="5313177"/>
            <a:ext cx="180732" cy="1363444"/>
          </a:xfrm>
          <a:prstGeom prst="line">
            <a:avLst/>
          </a:prstGeom>
          <a:ln w="38100" cap="rnd" cmpd="tri">
            <a:solidFill>
              <a:srgbClr val="F82A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013420" y="6096577"/>
            <a:ext cx="1301780" cy="580044"/>
          </a:xfrm>
          <a:prstGeom prst="straightConnector1">
            <a:avLst/>
          </a:prstGeom>
          <a:ln w="34925" cap="rnd" cmpd="sng">
            <a:solidFill>
              <a:srgbClr val="66D9E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03752" y="571529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938863" y="6120523"/>
            <a:ext cx="1276472" cy="167859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78964" y="6302436"/>
            <a:ext cx="43466" cy="367225"/>
          </a:xfrm>
          <a:prstGeom prst="line">
            <a:avLst/>
          </a:prstGeom>
          <a:ln w="38100" cap="rnd" cmpd="tri">
            <a:solidFill>
              <a:srgbClr val="66D9E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7278" y="4647605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(neural)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Curved Connector 84"/>
          <p:cNvCxnSpPr/>
          <p:nvPr/>
        </p:nvCxnSpPr>
        <p:spPr>
          <a:xfrm rot="16200000" flipH="1">
            <a:off x="5204612" y="5018291"/>
            <a:ext cx="688659" cy="478905"/>
          </a:xfrm>
          <a:prstGeom prst="curvedConnector3">
            <a:avLst>
              <a:gd name="adj1" fmla="val 109368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541650" y="6438521"/>
            <a:ext cx="102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(social)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6" name="Curved Connector 95"/>
          <p:cNvCxnSpPr/>
          <p:nvPr/>
        </p:nvCxnSpPr>
        <p:spPr>
          <a:xfrm rot="10800000">
            <a:off x="6029006" y="6471156"/>
            <a:ext cx="579764" cy="158248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13715" y="4552488"/>
            <a:ext cx="344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Continuous Bag-of-Words (CBOW)</a:t>
            </a:r>
          </a:p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i="1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Milokov</a:t>
            </a:r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et al. 2013)</a:t>
            </a:r>
            <a:endParaRPr lang="en-US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36" grpId="0"/>
      <p:bldP spid="59" grpId="0"/>
      <p:bldP spid="70" grpId="0"/>
      <p:bldP spid="83" grpId="1"/>
      <p:bldP spid="95" grpId="0"/>
      <p:bldP spid="10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Classes: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 smtClean="0"/>
              <a:t>MeSH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C00000"/>
                </a:solidFill>
              </a:rPr>
              <a:t>Me</a:t>
            </a:r>
            <a:r>
              <a:rPr lang="en-US" i="1" dirty="0" smtClean="0"/>
              <a:t>dical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i="1" dirty="0" smtClean="0"/>
              <a:t>ubject </a:t>
            </a:r>
            <a:r>
              <a:rPr lang="en-US" i="1" dirty="0" smtClean="0">
                <a:solidFill>
                  <a:srgbClr val="C00000"/>
                </a:solidFill>
              </a:rPr>
              <a:t>H</a:t>
            </a:r>
            <a:r>
              <a:rPr lang="en-US" i="1" dirty="0" smtClean="0"/>
              <a:t>eading</a:t>
            </a:r>
            <a:r>
              <a:rPr lang="en-US" dirty="0" smtClean="0"/>
              <a:t>) tags</a:t>
            </a:r>
          </a:p>
          <a:p>
            <a:r>
              <a:rPr lang="en-US" dirty="0" smtClean="0"/>
              <a:t>Vocabulary: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 smtClean="0"/>
              <a:t> words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04874" y="4590220"/>
            <a:ext cx="1187601" cy="818751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6285" y="530296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628067" y="5408971"/>
            <a:ext cx="444028" cy="620297"/>
          </a:xfrm>
          <a:prstGeom prst="line">
            <a:avLst/>
          </a:prstGeom>
          <a:ln w="25400" cmpd="tri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55146" y="4427592"/>
            <a:ext cx="532900" cy="38291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99055" y="478966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37" y="4475242"/>
            <a:ext cx="1136009" cy="1603819"/>
          </a:xfrm>
          <a:prstGeom prst="line">
            <a:avLst/>
          </a:prstGeom>
          <a:ln w="25400" cmpd="tri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38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94630" y="4865809"/>
            <a:ext cx="1345750" cy="96029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5508" y="51202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(3)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40" y="4874154"/>
            <a:ext cx="852519" cy="1204907"/>
          </a:xfrm>
          <a:prstGeom prst="line">
            <a:avLst/>
          </a:prstGeom>
          <a:ln w="25400" cmpd="tri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74" y="1169414"/>
            <a:ext cx="5232208" cy="3488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2229" y="4469099"/>
            <a:ext cx="423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 single normal </a:t>
            </a:r>
            <a:r>
              <a:rPr lang="en-US" smtClean="0">
                <a:latin typeface="+mj-lt"/>
              </a:rPr>
              <a:t>fitting with</a:t>
            </a:r>
          </a:p>
          <a:p>
            <a:pPr algn="ctr"/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Maximum Likelihood Estimation </a:t>
            </a:r>
            <a:r>
              <a:rPr lang="en-US" dirty="0" smtClean="0">
                <a:latin typeface="+mj-lt"/>
              </a:rPr>
              <a:t>(MLE)</a:t>
            </a:r>
            <a:endParaRPr lang="en-US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79" y="5101813"/>
            <a:ext cx="965456" cy="34788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2025505" y="3993677"/>
            <a:ext cx="3935479" cy="1466090"/>
          </a:xfrm>
          <a:prstGeom prst="cloudCallout">
            <a:avLst>
              <a:gd name="adj1" fmla="val -63687"/>
              <a:gd name="adj2" fmla="val -55975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“A well-marked </a:t>
            </a:r>
            <a:r>
              <a:rPr lang="en-US" b="1" i="1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deviation</a:t>
            </a:r>
            <a:r>
              <a:rPr lang="en-US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from this normal shape”</a:t>
            </a:r>
            <a:endParaRPr lang="en-US" dirty="0">
              <a:solidFill>
                <a:srgbClr val="F82A71"/>
              </a:solidFill>
              <a:ea typeface="Apple Chancery" charset="0"/>
              <a:cs typeface="Apple Chancery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569581" y="5115430"/>
            <a:ext cx="4554499" cy="1675751"/>
          </a:xfrm>
          <a:prstGeom prst="cloudCallout">
            <a:avLst>
              <a:gd name="adj1" fmla="val -86227"/>
              <a:gd name="adj2" fmla="val -92057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“the units grouped together in the measured material are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not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 really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homogeneous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??”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40" grpId="0"/>
      <p:bldP spid="14" grpId="0" animBg="1"/>
      <p:bldP spid="32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&gt;10☓E4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84215" y="62474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0213" y="4570039"/>
            <a:ext cx="437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2" y="4949601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80436" y="6093732"/>
            <a:ext cx="2058513" cy="177954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05015" y="3415300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3496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32606716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128477501"/>
              </p:ext>
            </p:extLst>
          </p:nvPr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114935222"/>
              </p:ext>
            </p:extLst>
          </p:nvPr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4378" y="44325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084769" y="4636506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987450" y="4748305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40" grpId="0">
        <p:bldAsOne/>
      </p:bldGraphic>
      <p:bldGraphic spid="56" grpId="0">
        <p:bldAsOne/>
      </p:bldGraphic>
      <p:bldP spid="65" grpId="0" animBg="1"/>
      <p:bldP spid="70" grpId="0"/>
      <p:bldP spid="73" grpId="0"/>
      <p:bldP spid="76" grpId="0"/>
      <p:bldP spid="84" grpId="0"/>
      <p:bldP spid="86" grpId="0"/>
      <p:bldP spid="99" grpId="0"/>
      <p:bldP spid="101" grpId="0"/>
      <p:bldP spid="102" grpId="0"/>
      <p:bldP spid="10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46214" y="38294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200138" y="3545321"/>
            <a:ext cx="71965" cy="1618296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80985" y="3920047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15711" y="4845368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570301" y="3402710"/>
            <a:ext cx="1075508" cy="1760472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0406675" y="4191110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9378074" y="4341496"/>
            <a:ext cx="2656488" cy="818929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>
              <p:ext uri="{D42A27DB-BD31-4B8C-83A1-F6EECF244321}">
                <p14:modId xmlns:p14="http://schemas.microsoft.com/office/powerpoint/2010/main" val="936856195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  <p:bldP spid="25" grpId="0" animBg="1"/>
      <p:bldP spid="9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90771" cy="18388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1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O(DK)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 </a:t>
            </a:r>
            <a:r>
              <a:rPr lang="mr-IN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clusters</a:t>
            </a:r>
          </a:p>
          <a:p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if </a:t>
            </a:r>
            <a:r>
              <a:rPr lang="en-US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mini-batch size</a:t>
            </a:r>
            <a:r>
              <a:rPr lang="en-US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O(N)</a:t>
            </a:r>
            <a:endParaRPr lang="en-US" b="1" i="1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86760" y="25039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979737" y="251019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10221380" y="25001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04800" y="3828280"/>
            <a:ext cx="7134925" cy="1736646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A6E32D"/>
                </a:solidFill>
              </a:rPr>
              <a:t>Goal</a:t>
            </a:r>
            <a:r>
              <a:rPr lang="en-US" sz="2400" i="1" u="sng" dirty="0" smtClean="0">
                <a:solidFill>
                  <a:srgbClr val="A6E32D"/>
                </a:solidFill>
              </a:rPr>
              <a:t>:</a:t>
            </a:r>
          </a:p>
          <a:p>
            <a:r>
              <a:rPr lang="en-US" dirty="0">
                <a:solidFill>
                  <a:srgbClr val="A6E32D"/>
                </a:solidFill>
              </a:rPr>
              <a:t>	</a:t>
            </a:r>
            <a:r>
              <a:rPr lang="en-US" sz="2400" dirty="0" smtClean="0">
                <a:solidFill>
                  <a:srgbClr val="00B0F0"/>
                </a:solidFill>
              </a:rPr>
              <a:t>Complexity</a:t>
            </a:r>
            <a:r>
              <a:rPr lang="en-US" sz="2400" dirty="0" smtClean="0"/>
              <a:t> </a:t>
            </a:r>
            <a:r>
              <a:rPr lang="en-US" sz="24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Independent of </a:t>
            </a:r>
            <a:r>
              <a:rPr lang="en-US" sz="24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endParaRPr lang="en-US" sz="24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A6E32D"/>
                </a:solidFill>
              </a:rPr>
              <a:t>Solution:</a:t>
            </a:r>
          </a:p>
          <a:p>
            <a:r>
              <a:rPr lang="en-US" sz="2400" dirty="0">
                <a:solidFill>
                  <a:srgbClr val="A6E32D"/>
                </a:solidFill>
              </a:rPr>
              <a:t>	</a:t>
            </a:r>
            <a:r>
              <a:rPr lang="en-US" sz="24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400" dirty="0" smtClean="0">
                <a:solidFill>
                  <a:srgbClr val="A6E32D"/>
                </a:solidFill>
              </a:rPr>
              <a:t>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2400" b="1" i="1" dirty="0" err="1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), </a:t>
            </a:r>
            <a:r>
              <a:rPr lang="en-US" sz="2400" b="1" i="1" dirty="0" err="1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=1 </a:t>
            </a:r>
            <a:r>
              <a:rPr lang="mr-IN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…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</a:t>
            </a:r>
            <a:endParaRPr lang="en-US" sz="24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57" name="Chart 56"/>
          <p:cNvGraphicFramePr/>
          <p:nvPr>
            <p:extLst>
              <p:ext uri="{D42A27DB-BD31-4B8C-83A1-F6EECF244321}">
                <p14:modId xmlns:p14="http://schemas.microsoft.com/office/powerpoint/2010/main" val="1992084719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61" name="Right Brace 60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039315" y="4641399"/>
            <a:ext cx="3158223" cy="9194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A6E32D"/>
                </a:solidFill>
              </a:rPr>
              <a:t>Which </a:t>
            </a:r>
            <a:r>
              <a:rPr lang="en-US" sz="2400" b="1" dirty="0" smtClean="0">
                <a:solidFill>
                  <a:srgbClr val="A6E32D"/>
                </a:solidFill>
              </a:rPr>
              <a:t>distribution </a:t>
            </a:r>
          </a:p>
          <a:p>
            <a:pPr algn="ctr"/>
            <a:r>
              <a:rPr lang="en-US" sz="2400" b="1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 </a:t>
            </a:r>
            <a:r>
              <a:rPr lang="en-US" sz="2400" b="1" dirty="0" smtClean="0">
                <a:solidFill>
                  <a:srgbClr val="A6E32D"/>
                </a:solidFill>
              </a:rPr>
              <a:t>is </a:t>
            </a:r>
            <a:r>
              <a:rPr lang="en-US" sz="2400" b="1" dirty="0">
                <a:solidFill>
                  <a:srgbClr val="A6E32D"/>
                </a:solidFill>
              </a:rPr>
              <a:t>optimal?</a:t>
            </a:r>
          </a:p>
        </p:txBody>
      </p:sp>
    </p:spTree>
    <p:extLst>
      <p:ext uri="{BB962C8B-B14F-4D97-AF65-F5344CB8AC3E}">
        <p14:creationId xmlns:p14="http://schemas.microsoft.com/office/powerpoint/2010/main" val="142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2" grpId="0" animBg="1"/>
      <p:bldP spid="6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09913"/>
            <a:ext cx="5442930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857157"/>
            <a:ext cx="7924800" cy="149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6" y="1386850"/>
            <a:ext cx="6852033" cy="456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6037" y="5651033"/>
            <a:ext cx="61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Two-normal fitting with </a:t>
            </a:r>
            <a:r>
              <a:rPr lang="en-US" i="1" dirty="0" smtClean="0">
                <a:latin typeface="+mj-lt"/>
              </a:rPr>
              <a:t>Moment Matching </a:t>
            </a:r>
            <a:r>
              <a:rPr lang="en-US" dirty="0" smtClean="0">
                <a:latin typeface="+mj-lt"/>
              </a:rPr>
              <a:t>(MOM)</a:t>
            </a:r>
            <a:endParaRPr lang="en-US" dirty="0">
              <a:latin typeface="+mj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8" y="6136953"/>
            <a:ext cx="2759594" cy="4387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20" y="6201095"/>
            <a:ext cx="1316551" cy="3105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3722" y="4355117"/>
            <a:ext cx="317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of 5 free variables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on first 5 moments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Solving a 9th-degree polynomial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2971800"/>
            <a:ext cx="3352800" cy="1015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428" y="2895600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Entropy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4817107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4434843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25332"/>
            <a:ext cx="3810000" cy="76814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856171" y="4853299"/>
            <a:ext cx="6516429" cy="1034292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40264"/>
            <a:ext cx="244642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50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748916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1447800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5245057"/>
            <a:ext cx="10058399" cy="1003343"/>
            <a:chOff x="1295400" y="2992140"/>
            <a:chExt cx="10058399" cy="1003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36427" y="2819400"/>
            <a:ext cx="2581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Dual-Clustering </a:t>
            </a:r>
            <a:r>
              <a:rPr lang="en-US" sz="2400" dirty="0"/>
              <a:t>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66800" y="5163541"/>
            <a:ext cx="10134600" cy="1192810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09533"/>
            <a:ext cx="6248400" cy="12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8" y="4495980"/>
            <a:ext cx="6721684" cy="2039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86" y="2822061"/>
            <a:ext cx="5194997" cy="136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2360396"/>
            <a:ext cx="559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assignments</a:t>
            </a:r>
            <a:r>
              <a:rPr lang="en-US" sz="2400" dirty="0" smtClean="0"/>
              <a:t> (Online):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4035726"/>
            <a:ext cx="47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centers</a:t>
            </a:r>
            <a:r>
              <a:rPr lang="en-US" sz="2400" dirty="0"/>
              <a:t> (Offline)</a:t>
            </a:r>
          </a:p>
        </p:txBody>
      </p:sp>
      <p:sp>
        <p:nvSpPr>
          <p:cNvPr id="21" name="Up-Down Arrow 20"/>
          <p:cNvSpPr/>
          <p:nvPr/>
        </p:nvSpPr>
        <p:spPr>
          <a:xfrm rot="2954313">
            <a:off x="6723759" y="3161259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954313">
            <a:off x="8266297" y="5240136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00149" y="2094962"/>
            <a:ext cx="1796150" cy="715089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6E32D"/>
                </a:solidFill>
              </a:rPr>
              <a:t>Using Conjugate</a:t>
            </a:r>
          </a:p>
          <a:p>
            <a:pPr algn="ctr"/>
            <a:r>
              <a:rPr lang="en-US" b="1" dirty="0" smtClean="0">
                <a:solidFill>
                  <a:srgbClr val="A6E32D"/>
                </a:solidFill>
              </a:rPr>
              <a:t>Again!</a:t>
            </a:r>
            <a:endParaRPr lang="en-US" b="1" dirty="0">
              <a:solidFill>
                <a:srgbClr val="A6E32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3870563"/>
            <a:ext cx="7315200" cy="248578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A6E32D"/>
                </a:solidFill>
              </a:rPr>
              <a:t>K-means with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Two Ingredients:</a:t>
            </a:r>
            <a:endParaRPr lang="en-US" sz="2800" b="1" dirty="0" smtClean="0">
              <a:solidFill>
                <a:srgbClr val="A6E32D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A6E32D"/>
                </a:solidFill>
              </a:rPr>
              <a:t>Clustering in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Simplex </a:t>
            </a:r>
            <a:r>
              <a:rPr lang="en-US" sz="28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Instead of 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Euclidean space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A6E32D"/>
                </a:solidFill>
              </a:rPr>
              <a:t>Measuring “Distance” in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KL Divergence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>
                <a:solidFill>
                  <a:schemeClr val="bg1"/>
                </a:solidFill>
              </a:rPr>
              <a:t>Instead of 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</a:t>
            </a:r>
            <a:r>
              <a:rPr lang="en-US" sz="2800" b="1" i="1" u="sng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sz="2800" b="1" i="1" u="sng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800" b="1" i="1" u="sng" dirty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distance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71128"/>
            <a:ext cx="4051620" cy="1099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498963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Dual-Clustering</a:t>
            </a:r>
            <a:r>
              <a:rPr lang="en-US" sz="28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:</a:t>
            </a:r>
            <a:endParaRPr lang="en-US" sz="28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267200"/>
            <a:ext cx="7772400" cy="2207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70075"/>
            <a:ext cx="7620000" cy="221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DCME: </a:t>
            </a:r>
            <a:r>
              <a:rPr lang="en-US" dirty="0" smtClean="0"/>
              <a:t>Dual Form as Feature Pursuit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53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200400" y="1838520"/>
            <a:ext cx="7848600" cy="224697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00400" y="4225675"/>
            <a:ext cx="7848600" cy="2246971"/>
          </a:xfrm>
          <a:prstGeom prst="roundRect">
            <a:avLst/>
          </a:prstGeom>
          <a:noFill/>
          <a:ln w="381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7028" y="2716500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DCME:</a:t>
            </a:r>
            <a:endParaRPr lang="en-US" sz="36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028" y="5109474"/>
            <a:ext cx="119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ME:</a:t>
            </a:r>
            <a:endParaRPr lang="en-US" sz="36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Experiment on </a:t>
            </a:r>
            <a:br>
              <a:rPr lang="en-US" dirty="0" smtClean="0"/>
            </a:br>
            <a:r>
              <a:rPr lang="en-US" dirty="0" smtClean="0"/>
              <a:t>Classification and Embedding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6" y="1825625"/>
            <a:ext cx="8292708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90688"/>
            <a:ext cx="23102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Baselines: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Descent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Noise-Contrastive Estimation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Negative Sampling 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    </a:t>
            </a:r>
            <a:r>
              <a:rPr lang="nb-NO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nb-NO" sz="1500" i="1" spc="-100" dirty="0" err="1">
                <a:latin typeface="Latin Modern Roman 10" charset="0"/>
                <a:ea typeface="Latin Modern Roman 10" charset="0"/>
                <a:cs typeface="Latin Modern Roman 10" charset="0"/>
              </a:rPr>
              <a:t>Mikolov</a:t>
            </a:r>
            <a:r>
              <a:rPr lang="nb-NO" sz="1500" i="1" spc="-100" dirty="0">
                <a:latin typeface="Latin Modern Roman 10" charset="0"/>
                <a:ea typeface="Latin Modern Roman 10" charset="0"/>
                <a:cs typeface="Latin Modern Roman 10" charset="0"/>
              </a:rPr>
              <a:t> et al. 2013 )</a:t>
            </a:r>
            <a:endParaRPr lang="en-US" sz="1500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Dual Distributions</a:t>
            </a:r>
            <a:r>
              <a:rPr lang="en-US" dirty="0" smtClean="0"/>
              <a:t> in Maximum Entropy:</a:t>
            </a:r>
          </a:p>
          <a:p>
            <a:pPr lvl="1"/>
            <a:r>
              <a:rPr lang="en-US" dirty="0" smtClean="0"/>
              <a:t>K-means </a:t>
            </a:r>
            <a:r>
              <a:rPr lang="en-US" dirty="0" smtClean="0">
                <a:solidFill>
                  <a:srgbClr val="F82A71"/>
                </a:solidFill>
              </a:rPr>
              <a:t>latent clustering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Approximating</a:t>
            </a:r>
            <a:r>
              <a:rPr lang="en-US" dirty="0" smtClean="0"/>
              <a:t> each distribution by the corresponding </a:t>
            </a:r>
            <a:r>
              <a:rPr lang="en-US" dirty="0">
                <a:solidFill>
                  <a:srgbClr val="F82A71"/>
                </a:solidFill>
              </a:rPr>
              <a:t>c</a:t>
            </a:r>
            <a:r>
              <a:rPr lang="en-US" dirty="0" smtClean="0">
                <a:solidFill>
                  <a:srgbClr val="F82A71"/>
                </a:solidFill>
              </a:rPr>
              <a:t>luster mean</a:t>
            </a:r>
          </a:p>
          <a:p>
            <a:r>
              <a:rPr lang="en-US" i="1" u="sng" dirty="0" smtClean="0">
                <a:solidFill>
                  <a:srgbClr val="C00000"/>
                </a:solidFill>
              </a:rPr>
              <a:t>Scalable</a:t>
            </a:r>
            <a:r>
              <a:rPr lang="en-US" dirty="0" smtClean="0"/>
              <a:t> Optimization: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hybrid online-offline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Complexity depends only on </a:t>
            </a:r>
            <a:r>
              <a:rPr lang="en-US" dirty="0" smtClean="0">
                <a:solidFill>
                  <a:srgbClr val="F82A71"/>
                </a:solidFill>
              </a:rPr>
              <a:t>#cluster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F82A71"/>
                </a:solidFill>
              </a:rPr>
              <a:t>#class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Effective </a:t>
            </a:r>
            <a:r>
              <a:rPr lang="en-US" dirty="0" smtClean="0"/>
              <a:t>model update: no sampling involved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29" y="152400"/>
            <a:ext cx="1857771" cy="16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63754138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2" idx="4"/>
          </p:cNvCxnSpPr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58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1" idx="4"/>
          </p:cNvCxnSpPr>
          <p:nvPr/>
        </p:nvCxnSpPr>
        <p:spPr>
          <a:xfrm rot="5400000">
            <a:off x="4655234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94" y="3196019"/>
            <a:ext cx="3429380" cy="6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5" y="1394190"/>
            <a:ext cx="6852075" cy="45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9" idx="4"/>
          </p:cNvCxnSpPr>
          <p:nvPr/>
        </p:nvCxnSpPr>
        <p:spPr>
          <a:xfrm rot="16200000" flipH="1">
            <a:off x="6096000" y="2178734"/>
            <a:ext cx="12700" cy="1440766"/>
          </a:xfrm>
          <a:prstGeom prst="bentConnector3">
            <a:avLst>
              <a:gd name="adj1" fmla="val 1800000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49" y="3218239"/>
            <a:ext cx="3370201" cy="6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60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3" idx="4"/>
          </p:cNvCxnSpPr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A6E32D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unaware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715000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“I 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made a deposit in the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  <a:p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“We walked on the river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0427" y="5807332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2494084" y="5774806"/>
            <a:ext cx="6497515" cy="701841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5" grpId="0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786" y="5771939"/>
            <a:ext cx="1504470" cy="104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61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3" idx="4"/>
          </p:cNvCxnSpPr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71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77" y="3218415"/>
            <a:ext cx="3479409" cy="660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A6E32D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</a:t>
            </a:r>
            <a:r>
              <a:rPr lang="en-US" sz="2200" i="1" dirty="0">
                <a:solidFill>
                  <a:srgbClr val="F82A71"/>
                </a:solidFill>
              </a:rPr>
              <a:t>u</a:t>
            </a:r>
            <a:r>
              <a:rPr lang="en-US" sz="2200" i="1" dirty="0" smtClean="0">
                <a:solidFill>
                  <a:srgbClr val="F82A71"/>
                </a:solidFill>
              </a:rPr>
              <a:t>naware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A6E32D"/>
                </a:solidFill>
              </a:rPr>
              <a:t>Sentence is </a:t>
            </a:r>
            <a:r>
              <a:rPr lang="en-US" sz="2200" i="1" dirty="0" smtClean="0">
                <a:solidFill>
                  <a:srgbClr val="F82A71"/>
                </a:solidFill>
              </a:rPr>
              <a:t>simple average of words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642" y="5341602"/>
            <a:ext cx="25827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White 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336361"/>
            <a:ext cx="22044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house in white</a:t>
            </a:r>
            <a:endParaRPr lang="en-US" sz="22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737" y="5341053"/>
            <a:ext cx="2852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Latin Modern Roman 10" charset="0"/>
                <a:ea typeface="Latin Modern Roman 10" charset="0"/>
                <a:cs typeface="Latin Modern Roman 10" charset="0"/>
              </a:rPr>
              <a:t>presidential residence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6026" y="5730014"/>
            <a:ext cx="10787774" cy="10563"/>
          </a:xfrm>
          <a:prstGeom prst="line">
            <a:avLst/>
          </a:prstGeom>
          <a:ln w="349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39386"/>
            <a:ext cx="1361427" cy="910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55" y="5836023"/>
            <a:ext cx="1367645" cy="912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40431" y="532310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146590" y="583042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uman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516368" y="5428536"/>
            <a:ext cx="2836432" cy="2638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426975" y="5428535"/>
            <a:ext cx="2168875" cy="260457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28" grpId="0"/>
      <p:bldP spid="29" grpId="0"/>
      <p:bldP spid="30" grpId="0" animBg="1"/>
      <p:bldP spid="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11927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2594" y="354513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18023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8286" y="354513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281653" y="2800599"/>
            <a:ext cx="3016467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5745" y="354513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working 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32766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26171" y="353475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 </a:t>
            </a:r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3429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30792" y="354513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 and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4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32" y="5616083"/>
            <a:ext cx="260350" cy="259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8" idx="1"/>
          </p:cNvCxnSpPr>
          <p:nvPr/>
        </p:nvCxnSpPr>
        <p:spPr>
          <a:xfrm flipV="1">
            <a:off x="5058020" y="5746008"/>
            <a:ext cx="3926912" cy="447024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0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lvl="1"/>
            <a:r>
              <a:rPr lang="en-US" sz="2400" dirty="0" smtClean="0"/>
              <a:t>    MLE approximation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67843" y="6214329"/>
            <a:ext cx="4484915" cy="278546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1" y="3429000"/>
            <a:ext cx="3169386" cy="6586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52758" y="1719918"/>
            <a:ext cx="371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Why PLVM?</a:t>
            </a: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635913325"/>
              </p:ext>
            </p:extLst>
          </p:nvPr>
        </p:nvGraphicFramePr>
        <p:xfrm>
          <a:off x="7684852" y="2393005"/>
          <a:ext cx="5067638" cy="25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Graphic spid="18" grpId="0">
        <p:bldAsOne/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Ingredient 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0045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1318577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249841"/>
            <a:ext cx="181542" cy="151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sp>
        <p:nvSpPr>
          <p:cNvPr id="16" name="Smiley Face 15"/>
          <p:cNvSpPr/>
          <p:nvPr/>
        </p:nvSpPr>
        <p:spPr>
          <a:xfrm>
            <a:off x="1740657" y="2484914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754157" y="442922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</m:oMath>
                  </m:oMathPara>
                </a14:m>
                <a:endParaRPr lang="en-US" i="1" dirty="0"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757" y="4447881"/>
                <a:ext cx="4128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3171258" y="4152106"/>
            <a:ext cx="181542" cy="267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miley Face 19"/>
          <p:cNvSpPr/>
          <p:nvPr/>
        </p:nvSpPr>
        <p:spPr>
          <a:xfrm>
            <a:off x="2799922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49580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Smiley Face 25"/>
          <p:cNvSpPr/>
          <p:nvPr/>
        </p:nvSpPr>
        <p:spPr>
          <a:xfrm>
            <a:off x="4169965" y="254724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4114800"/>
            <a:ext cx="181542" cy="286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7086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157" y="4429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99658" y="3962400"/>
            <a:ext cx="181542" cy="438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861870" y="2667000"/>
            <a:ext cx="538930" cy="2150213"/>
            <a:chOff x="4495800" y="2667000"/>
            <a:chExt cx="538930" cy="2150213"/>
          </a:xfrm>
        </p:grpSpPr>
        <p:sp>
          <p:nvSpPr>
            <p:cNvPr id="11" name="TextBox 10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12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80" y="2450942"/>
            <a:ext cx="389255" cy="3892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25657" y="2209800"/>
            <a:ext cx="2057400" cy="2588760"/>
            <a:chOff x="2325657" y="2209800"/>
            <a:chExt cx="2057400" cy="25887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95700" y="2216730"/>
            <a:ext cx="2057400" cy="2588760"/>
            <a:chOff x="2325657" y="2209800"/>
            <a:chExt cx="2057400" cy="25887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545" y="2506345"/>
              <a:ext cx="389255" cy="38925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657" y="2209800"/>
              <a:ext cx="2057400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127314" y="44292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172815" y="4249841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85631"/>
            <a:ext cx="389255" cy="389255"/>
          </a:xfrm>
          <a:prstGeom prst="rect">
            <a:avLst/>
          </a:prstGeom>
        </p:spPr>
      </p:pic>
      <p:sp>
        <p:nvSpPr>
          <p:cNvPr id="27" name="Smiley Face 26"/>
          <p:cNvSpPr/>
          <p:nvPr/>
        </p:nvSpPr>
        <p:spPr>
          <a:xfrm>
            <a:off x="1242377" y="3019603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41203811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8600" y="5273040"/>
            <a:ext cx="2882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               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 smtClean="0"/>
              <a:t>artificial intelligence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ntelligence algorithms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8600" y="5273040"/>
            <a:ext cx="28829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               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 smtClean="0"/>
              <a:t>artificial intelligence    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ntelligence algorithms   </a:t>
            </a:r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1/3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Smiley Face 11"/>
          <p:cNvSpPr/>
          <p:nvPr/>
        </p:nvSpPr>
        <p:spPr>
          <a:xfrm>
            <a:off x="1318577" y="254268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87" t="-2066" r="-83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52500" y="2209800"/>
            <a:ext cx="2057400" cy="2606119"/>
            <a:chOff x="952500" y="2209800"/>
            <a:chExt cx="2057400" cy="26061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87" t="-2066" r="-83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1790700" y="2506345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2797126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4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691864" y="2209800"/>
            <a:ext cx="2057400" cy="2606119"/>
            <a:chOff x="952500" y="2209800"/>
            <a:chExt cx="2057400" cy="260611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7" name="Smiley Face 36"/>
          <p:cNvSpPr/>
          <p:nvPr/>
        </p:nvSpPr>
        <p:spPr>
          <a:xfrm>
            <a:off x="4150102" y="2552179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96000" y="1079303"/>
            <a:ext cx="6001512" cy="5130736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68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A6E32D"/>
                </a:solidFill>
                <a:latin typeface=""/>
              </a:rPr>
              <a:t>Discovering the Research Topics</a:t>
            </a:r>
            <a:endParaRPr lang="en-US" sz="2800" dirty="0">
              <a:solidFill>
                <a:srgbClr val="A6E32D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Milestone </a:t>
            </a:r>
            <a:r>
              <a:rPr lang="en-US" sz="2000" dirty="0" smtClean="0">
                <a:solidFill>
                  <a:srgbClr val="F82A71"/>
                </a:solidFill>
                <a:latin typeface=""/>
              </a:rPr>
              <a:t>Papers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What paper represents the topic?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Temporal Strength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When does the topic emerge/fade?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Keywords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How to summarize the topic?</a:t>
            </a:r>
          </a:p>
          <a:p>
            <a:r>
              <a:rPr lang="en-US" sz="2800" dirty="0" smtClean="0">
                <a:solidFill>
                  <a:srgbClr val="A6E32D"/>
                </a:solidFill>
                <a:latin typeface=""/>
              </a:rPr>
              <a:t>Discovering the Theme Evolution</a:t>
            </a:r>
            <a:endParaRPr lang="en-US" sz="2800" dirty="0">
              <a:solidFill>
                <a:srgbClr val="A6E32D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Importance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Which topic is more important?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Dependency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Which topic enables other topics?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Evolution Patterns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B0F0"/>
                </a:solidFill>
                <a:latin typeface=""/>
              </a:rPr>
              <a:t>Do topics merge? or get branched?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1" y="2112668"/>
            <a:ext cx="5260329" cy="30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0" y="324431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0" y="3244311"/>
            <a:ext cx="389255" cy="389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" y="2754812"/>
            <a:ext cx="220866" cy="2208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3" y="3159184"/>
            <a:ext cx="220866" cy="22086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74" y="3257687"/>
            <a:ext cx="220866" cy="2208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6" y="3576684"/>
            <a:ext cx="220866" cy="220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6" y="3584514"/>
            <a:ext cx="220866" cy="2208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0" y="2504138"/>
            <a:ext cx="220866" cy="2208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95" y="3558709"/>
            <a:ext cx="220866" cy="22086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09" y="3558709"/>
            <a:ext cx="220866" cy="220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Arrow Connector 8"/>
          <p:cNvCxnSpPr>
            <a:stCxn id="57" idx="2"/>
            <a:endCxn id="39" idx="0"/>
          </p:cNvCxnSpPr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8" idx="2"/>
            <a:endCxn id="40" idx="0"/>
          </p:cNvCxnSpPr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  <a:endCxn id="41" idx="0"/>
          </p:cNvCxnSpPr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42" idx="0"/>
          </p:cNvCxnSpPr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379100" y="4815919"/>
            <a:ext cx="13628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Shrink</a:t>
            </a:r>
          </a:p>
          <a:p>
            <a:r>
              <a:rPr lang="en-US" sz="24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(aging)</a:t>
            </a:r>
            <a:endParaRPr lang="en-US" sz="24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7715" y="4824782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Prune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92698" y="488633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V=3</a:t>
            </a:r>
            <a:endParaRPr lang="en-US" sz="24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7" y="3921028"/>
            <a:ext cx="1168400" cy="58625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4017453" y="2409249"/>
            <a:ext cx="1481427" cy="2190999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10/17/16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8839200" y="2044303"/>
            <a:ext cx="3118491" cy="851297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6E32D"/>
                </a:solidFill>
              </a:rPr>
              <a:t>Seating choice is limited to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rgbClr val="A6E32D"/>
                </a:solidFill>
              </a:rPr>
              <a:t>phrases only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2500" y="4017169"/>
            <a:ext cx="7734300" cy="238363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A6E32D"/>
                </a:solidFill>
              </a:rPr>
              <a:t>tCRP</a:t>
            </a:r>
            <a:r>
              <a:rPr lang="en-US" altLang="zh-CN" b="1" dirty="0" smtClean="0">
                <a:solidFill>
                  <a:srgbClr val="A6E32D"/>
                </a:solidFill>
              </a:rPr>
              <a:t>:</a:t>
            </a:r>
            <a:endParaRPr lang="en-US" altLang="zh-CN" sz="2000" i="1" u="sng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is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nonparametric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partial-generative model for phrasal allocation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encourages “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richer get richer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” (co-</a:t>
            </a:r>
            <a:r>
              <a:rPr lang="en-US" altLang="zh-CN" sz="2000" b="1" dirty="0" err="1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occrrence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maintains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affordable size </a:t>
            </a: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of phrases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prunes phrases by a measurement that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mimics  “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frequency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” in an online learning setting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has an </a:t>
            </a:r>
            <a:r>
              <a:rPr lang="en-US" altLang="zh-CN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aging</a:t>
            </a:r>
            <a:r>
              <a:rPr lang="en-US" altLang="zh-CN" b="1" dirty="0" smtClean="0">
                <a:solidFill>
                  <a:srgbClr val="A6E32D"/>
                </a:solidFill>
                <a:ea typeface="Latin Modern Roman 10" charset="0"/>
                <a:cs typeface="Latin Modern Roman 10" charset="0"/>
              </a:rPr>
              <a:t> effect</a:t>
            </a:r>
            <a:endParaRPr lang="en-US" altLang="zh-CN" b="1" dirty="0" smtClean="0">
              <a:solidFill>
                <a:srgbClr val="A6E32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gradFill>
                <a:gsLst>
                  <a:gs pos="0">
                    <a:schemeClr val="dk1">
                      <a:satMod val="103000"/>
                      <a:lumMod val="102000"/>
                      <a:tint val="94000"/>
                    </a:schemeClr>
                  </a:gs>
                  <a:gs pos="73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A6E32D"/>
                    </a:solidFill>
                  </a:rPr>
                  <a:t>After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a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err="1" smtClean="0">
                    <a:solidFill>
                      <a:srgbClr val="A6E32D"/>
                    </a:solidFill>
                  </a:rPr>
                  <a:t>minibatch</a:t>
                </a:r>
                <a:r>
                  <a:rPr lang="zh-CN" altLang="en-US" b="1" dirty="0" smtClean="0">
                    <a:solidFill>
                      <a:srgbClr val="A6E32D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srgbClr val="A6E32D"/>
                    </a:solidFill>
                  </a:rPr>
                  <a:t>processed: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probability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sz="2000" i="1" u="sng" dirty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Retain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only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the</a:t>
                </a:r>
                <a:r>
                  <a:rPr lang="zh-CN" altLang="en-US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rgbClr val="A6E32D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sz="2000" i="1" u="sng" dirty="0" smtClean="0">
                  <a:solidFill>
                    <a:srgbClr val="A6E32D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3196153"/>
                <a:ext cx="3118491" cy="177069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SkimGram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94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1905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67" y="4343400"/>
            <a:ext cx="7332209" cy="8688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867" y="3211816"/>
            <a:ext cx="3421966" cy="666828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3934850" y="3878644"/>
            <a:ext cx="1955122" cy="464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62733" y="33605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9984" y="459314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NS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8229600" y="4593142"/>
            <a:ext cx="228600" cy="369332"/>
          </a:xfrm>
          <a:prstGeom prst="round2Diag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(Border and Accent Bar) 21"/>
          <p:cNvSpPr/>
          <p:nvPr/>
        </p:nvSpPr>
        <p:spPr>
          <a:xfrm>
            <a:off x="9623762" y="5535019"/>
            <a:ext cx="1174076" cy="83820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6542"/>
              <a:gd name="adj6" fmla="val -109091"/>
            </a:avLst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Negative Samples</a:t>
            </a:r>
            <a:endParaRPr lang="en-US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3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9" idx="4"/>
          </p:cNvCxnSpPr>
          <p:nvPr/>
        </p:nvCxnSpPr>
        <p:spPr>
          <a:xfrm rot="5400000" flipH="1">
            <a:off x="3571143" y="1818543"/>
            <a:ext cx="76200" cy="2230315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3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2" grpId="0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96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19" idx="4"/>
          </p:cNvCxnSpPr>
          <p:nvPr/>
        </p:nvCxnSpPr>
        <p:spPr>
          <a:xfrm rot="5400000" flipH="1">
            <a:off x="2850759" y="1098159"/>
            <a:ext cx="76200" cy="3671082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6" idx="4"/>
          </p:cNvCxnSpPr>
          <p:nvPr/>
        </p:nvCxnSpPr>
        <p:spPr>
          <a:xfrm rot="5400000" flipH="1" flipV="1">
            <a:off x="5734049" y="1889467"/>
            <a:ext cx="72683" cy="2091983"/>
          </a:xfrm>
          <a:prstGeom prst="bentConnector3">
            <a:avLst>
              <a:gd name="adj1" fmla="val -314516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err="1" smtClean="0"/>
              <a:t>SkimGram</a:t>
            </a:r>
            <a:r>
              <a:rPr lang="en-US" dirty="0" smtClean="0"/>
              <a:t>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10/17/16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98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A6E32D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A6E32D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smtClean="0">
                <a:solidFill>
                  <a:srgbClr val="66D9EF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i="1" baseline="-25000" dirty="0">
              <a:solidFill>
                <a:srgbClr val="66D9EF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4143" y="351190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28253" y="351190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438" y="3962400"/>
            <a:ext cx="2817924" cy="459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13648" y="3516868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" y="3945581"/>
            <a:ext cx="2385095" cy="474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20" y="3947089"/>
            <a:ext cx="4458317" cy="472511"/>
          </a:xfrm>
          <a:prstGeom prst="rect">
            <a:avLst/>
          </a:prstGeom>
        </p:spPr>
      </p:pic>
      <p:cxnSp>
        <p:nvCxnSpPr>
          <p:cNvPr id="32" name="Elbow Connector 31"/>
          <p:cNvCxnSpPr>
            <a:stCxn id="21" idx="2"/>
            <a:endCxn id="10" idx="4"/>
          </p:cNvCxnSpPr>
          <p:nvPr/>
        </p:nvCxnSpPr>
        <p:spPr>
          <a:xfrm rot="5400000" flipH="1" flipV="1">
            <a:off x="6452674" y="1167325"/>
            <a:ext cx="76200" cy="3532749"/>
          </a:xfrm>
          <a:prstGeom prst="bentConnector3">
            <a:avLst>
              <a:gd name="adj1" fmla="val -300000"/>
            </a:avLst>
          </a:prstGeom>
          <a:ln w="25400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99" y="4528554"/>
            <a:ext cx="4417323" cy="475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083" y="5112972"/>
            <a:ext cx="4420550" cy="4961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341" y="5718111"/>
            <a:ext cx="4429538" cy="4986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8782" y="4667971"/>
            <a:ext cx="2971800" cy="919401"/>
          </a:xfrm>
          <a:prstGeom prst="roundRect">
            <a:avLst/>
          </a:prstGeom>
          <a:gradFill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73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A6E32D"/>
                </a:solidFill>
              </a:rPr>
              <a:t>Posterior Sampling</a:t>
            </a:r>
          </a:p>
          <a:p>
            <a:pPr algn="ctr"/>
            <a:r>
              <a:rPr lang="en-US" altLang="zh-CN" sz="2400" b="1" dirty="0" smtClean="0">
                <a:solidFill>
                  <a:srgbClr val="A6E32D"/>
                </a:solidFill>
              </a:rPr>
              <a:t>for E-step in EM</a:t>
            </a:r>
          </a:p>
        </p:txBody>
      </p:sp>
    </p:spTree>
    <p:extLst>
      <p:ext uri="{BB962C8B-B14F-4D97-AF65-F5344CB8AC3E}">
        <p14:creationId xmlns:p14="http://schemas.microsoft.com/office/powerpoint/2010/main" val="13690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5633</TotalTime>
  <Words>3697</Words>
  <Application>Microsoft Macintosh PowerPoint</Application>
  <PresentationFormat>Widescreen</PresentationFormat>
  <Paragraphs>1389</Paragraphs>
  <Slides>104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9" baseType="lpstr">
      <vt:lpstr>.AppleSystemUIFont</vt:lpstr>
      <vt:lpstr>Apple Chancery</vt:lpstr>
      <vt:lpstr>Calibri</vt:lpstr>
      <vt:lpstr>Calibri Light</vt:lpstr>
      <vt:lpstr>Cambria Math</vt:lpstr>
      <vt:lpstr>Copperplate</vt:lpstr>
      <vt:lpstr>Copperplate Gothic Bold</vt:lpstr>
      <vt:lpstr>DengXian</vt:lpstr>
      <vt:lpstr>Futura Medium</vt:lpstr>
      <vt:lpstr>Helvetica</vt:lpstr>
      <vt:lpstr>Latin Modern Roman 10</vt:lpstr>
      <vt:lpstr>Lucida Handwriting</vt:lpstr>
      <vt:lpstr>Mangal</vt:lpstr>
      <vt:lpstr>Arial</vt:lpstr>
      <vt:lpstr>Office Theme</vt:lpstr>
      <vt:lpstr>Probabilistic Latent Variable Models for Knowledge Discovery and Optimization</vt:lpstr>
      <vt:lpstr>PowerPoint Presentation</vt:lpstr>
      <vt:lpstr>An Era of Abundant Data</vt:lpstr>
      <vt:lpstr>PLVM – An Historical Account</vt:lpstr>
      <vt:lpstr>PLVM – An Historical Account</vt:lpstr>
      <vt:lpstr>PLVM – An Historical Account</vt:lpstr>
      <vt:lpstr>PLVM – An Historical Account</vt:lpstr>
      <vt:lpstr>PowerPoint Presentation</vt:lpstr>
      <vt:lpstr>The Evolution Graph</vt:lpstr>
      <vt:lpstr>Citation-LDA</vt:lpstr>
      <vt:lpstr>Discovery of Research Topics</vt:lpstr>
      <vt:lpstr>Discovery of Research Topics</vt:lpstr>
      <vt:lpstr>Discovery of Research Topics</vt:lpstr>
      <vt:lpstr>Discovery of Research Topics</vt:lpstr>
      <vt:lpstr>Discovery of Research Topics</vt:lpstr>
      <vt:lpstr>Discovering the Theme Evolution</vt:lpstr>
      <vt:lpstr>Discovering the Theme Evolution</vt:lpstr>
      <vt:lpstr>Discovering the Theme Evolution</vt:lpstr>
      <vt:lpstr>Citation-LDA: Summary</vt:lpstr>
      <vt:lpstr>PowerPoint Presentation</vt:lpstr>
      <vt:lpstr>Blind Men and The Elephant: From Ranking to Pairwise Preferences</vt:lpstr>
      <vt:lpstr>Thurstonian Ranking Model (TRM): PLVM for Ranked Lists</vt:lpstr>
      <vt:lpstr>Thustonian Pairwise Preference (TPP): PLVM for Pairwise judgements</vt:lpstr>
      <vt:lpstr>Thustonian Pairwise Preference</vt:lpstr>
      <vt:lpstr>Thustonian Pairwise Preference</vt:lpstr>
      <vt:lpstr>Thustonian Pairwise Preference</vt:lpstr>
      <vt:lpstr>TPP: Learning by Comparison</vt:lpstr>
      <vt:lpstr>TPP: Majority Voting</vt:lpstr>
      <vt:lpstr>TPP: Simulated Study</vt:lpstr>
      <vt:lpstr>TPP: Domain Prediction and Efficiency</vt:lpstr>
      <vt:lpstr>TPP: Malicious Worker Detection</vt:lpstr>
      <vt:lpstr>TPP: Rank Aggregation</vt:lpstr>
      <vt:lpstr>TPP: Summary</vt:lpstr>
      <vt:lpstr>PowerPoint Presentation</vt:lpstr>
      <vt:lpstr>Maximum Entropy: A Versatile Tool</vt:lpstr>
      <vt:lpstr>Maximum Entropy: A Versatile Tool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DCME: Primal-Dual ME</vt:lpstr>
      <vt:lpstr>DCME: Primal-Dual ME</vt:lpstr>
      <vt:lpstr>DCME: Primal-Dual ME</vt:lpstr>
      <vt:lpstr>DCME: Dual-Clustering</vt:lpstr>
      <vt:lpstr>DCME: Dual-Clustering</vt:lpstr>
      <vt:lpstr>DCME: Dual Form as Feature Pursuit</vt:lpstr>
      <vt:lpstr>DCME: Experiment on  Classification and Embedding</vt:lpstr>
      <vt:lpstr>DCME: Summary</vt:lpstr>
      <vt:lpstr>PowerPoint 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2 SkimGram with Negative Sampling</vt:lpstr>
      <vt:lpstr>PLANS: Ingredient 3 Simulated Annealing</vt:lpstr>
      <vt:lpstr>PLANS: Evaluation Plan</vt:lpstr>
      <vt:lpstr>PLANS: Summary</vt:lpstr>
      <vt:lpstr>PLVM: Conclusion</vt:lpstr>
      <vt:lpstr>Thank You!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LATENT VARIABLE MODELS FOR KNOWLEDGE DISCOVERY AND OPTIMIZATION</dc:title>
  <dc:creator>Wang, Xiaolong</dc:creator>
  <cp:lastModifiedBy>Wang, Xiaolong</cp:lastModifiedBy>
  <cp:revision>294</cp:revision>
  <dcterms:created xsi:type="dcterms:W3CDTF">2016-10-10T04:48:44Z</dcterms:created>
  <dcterms:modified xsi:type="dcterms:W3CDTF">2016-10-14T04:29:07Z</dcterms:modified>
</cp:coreProperties>
</file>